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20"/>
  </p:notesMasterIdLst>
  <p:sldIdLst>
    <p:sldId id="356" r:id="rId5"/>
    <p:sldId id="341" r:id="rId6"/>
    <p:sldId id="343" r:id="rId7"/>
    <p:sldId id="344" r:id="rId8"/>
    <p:sldId id="345" r:id="rId9"/>
    <p:sldId id="346" r:id="rId10"/>
    <p:sldId id="348" r:id="rId11"/>
    <p:sldId id="349" r:id="rId12"/>
    <p:sldId id="347" r:id="rId13"/>
    <p:sldId id="352" r:id="rId14"/>
    <p:sldId id="351" r:id="rId15"/>
    <p:sldId id="353" r:id="rId16"/>
    <p:sldId id="350" r:id="rId17"/>
    <p:sldId id="354" r:id="rId18"/>
    <p:sldId id="355" r:id="rId19"/>
  </p:sldIdLst>
  <p:sldSz cx="9144000" cy="5143500" type="screen16x9"/>
  <p:notesSz cx="6858000" cy="9144000"/>
  <p:defaultTextStyle>
    <a:defPPr>
      <a:defRPr lang="it-IT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fano Portovenero" initials="SP" lastIdx="6" clrIdx="0">
    <p:extLst>
      <p:ext uri="{19B8F6BF-5375-455C-9EA6-DF929625EA0E}">
        <p15:presenceInfo xmlns:p15="http://schemas.microsoft.com/office/powerpoint/2012/main" userId="fe453199be0872c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Stile chiaro 2 - Color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Stile chiaro 2 - Color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Stile chiaro 2 - Color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4C1A8A3-306A-4EB7-A6B1-4F7E0EB9C5D6}" styleName="Stile medio 3 - Color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083E6E3-FA7D-4D7B-A595-EF9225AFEA82}" styleName="Stile chiaro 1 - Color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Stile chi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Stile chiaro 2 - Color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93D81CF-94F2-401A-BA57-92F5A7B2D0C5}" styleName="Stile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 autoAdjust="0"/>
    <p:restoredTop sz="94451" autoAdjust="0"/>
  </p:normalViewPr>
  <p:slideViewPr>
    <p:cSldViewPr snapToGrid="0" snapToObjects="1">
      <p:cViewPr varScale="1">
        <p:scale>
          <a:sx n="137" d="100"/>
          <a:sy n="137" d="100"/>
        </p:scale>
        <p:origin x="25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48EB9-ADDE-42AB-A3F5-54BC3A39F311}" type="datetimeFigureOut">
              <a:rPr lang="it-IT" smtClean="0"/>
              <a:t>23/09/2020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932303-701F-4986-BEB2-FACFCA9683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810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3BFB12-D505-654D-8E85-CD104020904A}" type="datetimeFigureOut">
              <a:rPr kumimoji="0" lang="it-IT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23/09/2020</a:t>
            </a:fld>
            <a:endParaRPr kumimoji="0" lang="it-IT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89138A-1A0A-0840-943E-0D887DC1DC8C}" type="slidenum">
              <a:rPr kumimoji="0" lang="it-IT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455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BFB12-D505-654D-8E85-CD104020904A}" type="datetimeFigureOut">
              <a:rPr lang="it-IT" smtClean="0"/>
              <a:t>23/09/2020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9138A-1A0A-0840-943E-0D887DC1DC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214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bandi.servizirl.it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idpcwrapper.crs.lombardia.it/PublisherMetadata/SSOService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hyperlink" Target="https://www.youtube.com/watch?v=wBiKrmPzkm4&amp;t=7s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youtu.be/p5BpYJOY7PQ" TargetMode="External"/><Relationship Id="rId5" Type="http://schemas.openxmlformats.org/officeDocument/2006/relationships/image" Target="../media/image10.png"/><Relationship Id="rId4" Type="http://schemas.openxmlformats.org/officeDocument/2006/relationships/hyperlink" Target="https://www.youtube.com/watch?v=fYd29xBbjf8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>
            <a:extLst>
              <a:ext uri="{FF2B5EF4-FFF2-40B4-BE49-F238E27FC236}">
                <a16:creationId xmlns:a16="http://schemas.microsoft.com/office/drawing/2014/main" id="{B5A1EE84-3E67-4904-8ACE-262C3081A873}"/>
              </a:ext>
            </a:extLst>
          </p:cNvPr>
          <p:cNvGrpSpPr/>
          <p:nvPr/>
        </p:nvGrpSpPr>
        <p:grpSpPr>
          <a:xfrm>
            <a:off x="4267200" y="76248"/>
            <a:ext cx="4795024" cy="4637978"/>
            <a:chOff x="3662268" y="10"/>
            <a:chExt cx="5481732" cy="5143490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0AE63588-6223-4BB4-84DD-4509CCF27E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4189" r="-2" b="12308"/>
            <a:stretch/>
          </p:blipFill>
          <p:spPr>
            <a:xfrm>
              <a:off x="3662268" y="10"/>
              <a:ext cx="5481732" cy="2523734"/>
            </a:xfrm>
            <a:custGeom>
              <a:avLst/>
              <a:gdLst/>
              <a:ahLst/>
              <a:cxnLst/>
              <a:rect l="l" t="t" r="r" b="b"/>
              <a:pathLst>
                <a:path w="7308975" h="3364992">
                  <a:moveTo>
                    <a:pt x="0" y="0"/>
                  </a:moveTo>
                  <a:lnTo>
                    <a:pt x="7308975" y="0"/>
                  </a:lnTo>
                  <a:lnTo>
                    <a:pt x="7308975" y="3364992"/>
                  </a:lnTo>
                  <a:lnTo>
                    <a:pt x="1210305" y="3364992"/>
                  </a:lnTo>
                  <a:lnTo>
                    <a:pt x="1192705" y="2943200"/>
                  </a:lnTo>
                  <a:cubicBezTo>
                    <a:pt x="1098874" y="1825108"/>
                    <a:pt x="684692" y="821621"/>
                    <a:pt x="62981" y="69271"/>
                  </a:cubicBezTo>
                  <a:close/>
                </a:path>
              </a:pathLst>
            </a:custGeom>
          </p:spPr>
        </p:pic>
        <p:pic>
          <p:nvPicPr>
            <p:cNvPr id="5" name="Immagine 4" descr="Immagine che contiene neve, montagna, esterni, coperto&#10;&#10;Descrizione generata automaticamente">
              <a:extLst>
                <a:ext uri="{FF2B5EF4-FFF2-40B4-BE49-F238E27FC236}">
                  <a16:creationId xmlns:a16="http://schemas.microsoft.com/office/drawing/2014/main" id="{E19B0225-3B5A-49FD-B772-42CCBD27DD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601"/>
            <a:stretch/>
          </p:blipFill>
          <p:spPr>
            <a:xfrm>
              <a:off x="3662268" y="2619756"/>
              <a:ext cx="5481732" cy="2523744"/>
            </a:xfrm>
            <a:custGeom>
              <a:avLst/>
              <a:gdLst/>
              <a:ahLst/>
              <a:cxnLst/>
              <a:rect l="l" t="t" r="r" b="b"/>
              <a:pathLst>
                <a:path w="7308975" h="3364992">
                  <a:moveTo>
                    <a:pt x="1210305" y="0"/>
                  </a:moveTo>
                  <a:lnTo>
                    <a:pt x="7308975" y="0"/>
                  </a:lnTo>
                  <a:lnTo>
                    <a:pt x="7308975" y="3364992"/>
                  </a:lnTo>
                  <a:lnTo>
                    <a:pt x="0" y="3364992"/>
                  </a:lnTo>
                  <a:lnTo>
                    <a:pt x="62981" y="3295722"/>
                  </a:lnTo>
                  <a:cubicBezTo>
                    <a:pt x="684692" y="2543371"/>
                    <a:pt x="1098874" y="1539884"/>
                    <a:pt x="1192705" y="421793"/>
                  </a:cubicBezTo>
                  <a:close/>
                </a:path>
              </a:pathLst>
            </a:custGeom>
          </p:spPr>
        </p:pic>
      </p:grpSp>
      <p:sp>
        <p:nvSpPr>
          <p:cNvPr id="6" name="Titolo 3">
            <a:extLst>
              <a:ext uri="{FF2B5EF4-FFF2-40B4-BE49-F238E27FC236}">
                <a16:creationId xmlns:a16="http://schemas.microsoft.com/office/drawing/2014/main" id="{D19E7254-5166-41D5-B861-AB10A5541BD9}"/>
              </a:ext>
            </a:extLst>
          </p:cNvPr>
          <p:cNvSpPr txBox="1">
            <a:spLocks/>
          </p:cNvSpPr>
          <p:nvPr/>
        </p:nvSpPr>
        <p:spPr>
          <a:xfrm>
            <a:off x="336041" y="568615"/>
            <a:ext cx="3782475" cy="1163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Aft>
                <a:spcPts val="600"/>
              </a:spcAft>
            </a:pPr>
            <a:r>
              <a:rPr lang="en-US" sz="1500" b="1" dirty="0">
                <a:latin typeface="+mn-lt"/>
                <a:ea typeface="+mn-ea"/>
                <a:cs typeface="+mn-cs"/>
              </a:rPr>
              <a:t>Aggiornamento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Elenco</a:t>
            </a:r>
            <a:r>
              <a:rPr lang="en-US" sz="1500" b="1" dirty="0">
                <a:latin typeface="+mn-lt"/>
                <a:ea typeface="+mn-ea"/>
                <a:cs typeface="+mn-cs"/>
              </a:rPr>
              <a:t>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regionale</a:t>
            </a:r>
            <a:r>
              <a:rPr lang="en-US" sz="1500" b="1" dirty="0">
                <a:latin typeface="+mn-lt"/>
                <a:ea typeface="+mn-ea"/>
                <a:cs typeface="+mn-cs"/>
              </a:rPr>
              <a:t>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dei</a:t>
            </a:r>
            <a:r>
              <a:rPr lang="en-US" sz="1500" b="1" dirty="0">
                <a:latin typeface="+mn-lt"/>
                <a:ea typeface="+mn-ea"/>
                <a:cs typeface="+mn-cs"/>
              </a:rPr>
              <a:t>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rifugi</a:t>
            </a:r>
            <a:r>
              <a:rPr lang="en-US" sz="1500" b="1" dirty="0">
                <a:latin typeface="+mn-lt"/>
                <a:ea typeface="+mn-ea"/>
                <a:cs typeface="+mn-cs"/>
              </a:rPr>
              <a:t> di Lombardia, ai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sensi</a:t>
            </a:r>
            <a:r>
              <a:rPr lang="en-US" sz="1500" b="1" dirty="0">
                <a:latin typeface="+mn-lt"/>
                <a:ea typeface="+mn-ea"/>
                <a:cs typeface="+mn-cs"/>
              </a:rPr>
              <a:t> della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L.r</a:t>
            </a:r>
            <a:r>
              <a:rPr lang="en-US" sz="1500" b="1" dirty="0">
                <a:latin typeface="+mn-lt"/>
                <a:ea typeface="+mn-ea"/>
                <a:cs typeface="+mn-cs"/>
              </a:rPr>
              <a:t>. 1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ottobre</a:t>
            </a:r>
            <a:r>
              <a:rPr lang="en-US" sz="1500" b="1" dirty="0">
                <a:latin typeface="+mn-lt"/>
                <a:ea typeface="+mn-ea"/>
                <a:cs typeface="+mn-cs"/>
              </a:rPr>
              <a:t> 2015 n, 27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presenti</a:t>
            </a:r>
            <a:r>
              <a:rPr lang="en-US" sz="1500" b="1" dirty="0">
                <a:latin typeface="+mn-lt"/>
                <a:ea typeface="+mn-ea"/>
                <a:cs typeface="+mn-cs"/>
              </a:rPr>
              <a:t>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nel</a:t>
            </a:r>
            <a:r>
              <a:rPr lang="en-US" sz="1500" b="1" dirty="0">
                <a:latin typeface="+mn-lt"/>
                <a:ea typeface="+mn-ea"/>
                <a:cs typeface="+mn-cs"/>
              </a:rPr>
              <a:t>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territorio</a:t>
            </a:r>
            <a:r>
              <a:rPr lang="en-US" sz="1500" b="1" dirty="0">
                <a:latin typeface="+mn-lt"/>
                <a:ea typeface="+mn-ea"/>
                <a:cs typeface="+mn-cs"/>
              </a:rPr>
              <a:t>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lombardo</a:t>
            </a:r>
            <a:endParaRPr lang="en-US" sz="1500" b="1" dirty="0">
              <a:latin typeface="+mn-lt"/>
              <a:ea typeface="+mn-ea"/>
              <a:cs typeface="+mn-cs"/>
            </a:endParaRPr>
          </a:p>
        </p:txBody>
      </p:sp>
      <p:sp>
        <p:nvSpPr>
          <p:cNvPr id="8" name="Titolo 3">
            <a:extLst>
              <a:ext uri="{FF2B5EF4-FFF2-40B4-BE49-F238E27FC236}">
                <a16:creationId xmlns:a16="http://schemas.microsoft.com/office/drawing/2014/main" id="{1C060813-0E2E-4768-8532-DFDABC8DA206}"/>
              </a:ext>
            </a:extLst>
          </p:cNvPr>
          <p:cNvSpPr txBox="1">
            <a:spLocks/>
          </p:cNvSpPr>
          <p:nvPr/>
        </p:nvSpPr>
        <p:spPr>
          <a:xfrm>
            <a:off x="336041" y="2351945"/>
            <a:ext cx="3782475" cy="20031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Aft>
                <a:spcPts val="600"/>
              </a:spcAft>
            </a:pPr>
            <a:r>
              <a:rPr lang="en-US" sz="1500" b="1" dirty="0">
                <a:latin typeface="+mn-lt"/>
                <a:ea typeface="+mn-ea"/>
                <a:cs typeface="+mn-cs"/>
              </a:rPr>
              <a:t>Tutorial per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iscrizione</a:t>
            </a:r>
            <a:r>
              <a:rPr lang="en-US" sz="1500" b="1" dirty="0">
                <a:latin typeface="+mn-lt"/>
                <a:ea typeface="+mn-ea"/>
                <a:cs typeface="+mn-cs"/>
              </a:rPr>
              <a:t> al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portale</a:t>
            </a:r>
            <a:r>
              <a:rPr lang="en-US" sz="1500" b="1" dirty="0">
                <a:latin typeface="+mn-lt"/>
                <a:ea typeface="+mn-ea"/>
                <a:cs typeface="+mn-cs"/>
              </a:rPr>
              <a:t>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Bandi</a:t>
            </a:r>
            <a:r>
              <a:rPr lang="en-US" sz="1500" b="1" dirty="0">
                <a:latin typeface="+mn-lt"/>
                <a:ea typeface="+mn-ea"/>
                <a:cs typeface="+mn-cs"/>
              </a:rPr>
              <a:t> On line di Regione Lombardia </a:t>
            </a:r>
          </a:p>
        </p:txBody>
      </p:sp>
    </p:spTree>
    <p:extLst>
      <p:ext uri="{BB962C8B-B14F-4D97-AF65-F5344CB8AC3E}">
        <p14:creationId xmlns:p14="http://schemas.microsoft.com/office/powerpoint/2010/main" val="2893950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F0E3B0D4-1D74-4DCD-BB53-0F0B9F814A73}"/>
              </a:ext>
            </a:extLst>
          </p:cNvPr>
          <p:cNvSpPr txBox="1"/>
          <p:nvPr/>
        </p:nvSpPr>
        <p:spPr>
          <a:xfrm>
            <a:off x="890587" y="222681"/>
            <a:ext cx="7130857" cy="7155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Come richiesto dalla procedura va inserito il codice fiscale del soggetto giuridico per cui si vuole operare e aere copia digitale del documento d’identità del rappresentante legale e l’Atto costitutivo che rechi le cariche associative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A50AA86-DA42-430B-92AF-9556590A1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959" y="994103"/>
            <a:ext cx="5803582" cy="374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126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51909AB-4312-4CE3-AC0C-05B0AB31B93F}"/>
              </a:ext>
            </a:extLst>
          </p:cNvPr>
          <p:cNvSpPr txBox="1"/>
          <p:nvPr/>
        </p:nvSpPr>
        <p:spPr>
          <a:xfrm>
            <a:off x="890587" y="222681"/>
            <a:ext cx="7130857" cy="50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Confermando l’inserimento del Codice Fiscale appare automaticamente la Natura Giuridica ricollegata a tale soggetto che va confermata o eventualmente modificata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B34106A-7909-4D02-AA3A-C8C47DB5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067" y="1277369"/>
            <a:ext cx="8229128" cy="242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86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A9F83B83-BF1B-412E-A241-BC5021044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578" y="386631"/>
            <a:ext cx="2552200" cy="424731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3B8BFEC-075B-461E-A7EF-13A32FD4B52C}"/>
              </a:ext>
            </a:extLst>
          </p:cNvPr>
          <p:cNvSpPr txBox="1"/>
          <p:nvPr/>
        </p:nvSpPr>
        <p:spPr>
          <a:xfrm>
            <a:off x="5898626" y="120390"/>
            <a:ext cx="2549912" cy="44550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Al termine viene richiesto di verificare e confermare i dati recuperati dal sistema in automatico.</a:t>
            </a:r>
          </a:p>
          <a:p>
            <a:endParaRPr lang="it-IT" dirty="0"/>
          </a:p>
          <a:p>
            <a:r>
              <a:rPr lang="it-IT" dirty="0"/>
              <a:t>In basso andranno</a:t>
            </a:r>
          </a:p>
          <a:p>
            <a:r>
              <a:rPr lang="it-IT" dirty="0"/>
              <a:t>a) Allegati i documenti quali il</a:t>
            </a:r>
          </a:p>
          <a:p>
            <a:r>
              <a:rPr lang="it-IT" dirty="0"/>
              <a:t>documento di identità del rappresentante legale e l’ Atto costitutivo che rechi le cariche associative.</a:t>
            </a:r>
          </a:p>
          <a:p>
            <a:r>
              <a:rPr lang="it-IT" dirty="0">
                <a:solidFill>
                  <a:srgbClr val="FF0000"/>
                </a:solidFill>
              </a:rPr>
              <a:t>NB. Si consiglia di allegarli insieme in un unico file pdf (attenzione </a:t>
            </a:r>
            <a:r>
              <a:rPr lang="it-IT">
                <a:solidFill>
                  <a:srgbClr val="FF0000"/>
                </a:solidFill>
              </a:rPr>
              <a:t>non accetta file zip)</a:t>
            </a:r>
            <a:endParaRPr lang="it-IT" dirty="0">
              <a:solidFill>
                <a:srgbClr val="FF0000"/>
              </a:solidFill>
            </a:endParaRPr>
          </a:p>
          <a:p>
            <a:endParaRPr lang="it-IT" dirty="0">
              <a:solidFill>
                <a:srgbClr val="FF0000"/>
              </a:solidFill>
            </a:endParaRPr>
          </a:p>
          <a:p>
            <a:r>
              <a:rPr lang="it-IT" dirty="0"/>
              <a:t>b) selezionata la casella di dichiarazione di aver letto e accettato i termini dell'informativa sul Trattamento Dati Personali</a:t>
            </a:r>
          </a:p>
          <a:p>
            <a:endParaRPr lang="it-IT" dirty="0">
              <a:solidFill>
                <a:srgbClr val="FF0000"/>
              </a:solidFill>
            </a:endParaRP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65153239-747C-4FC9-9E5F-D48E172B4C7F}"/>
              </a:ext>
            </a:extLst>
          </p:cNvPr>
          <p:cNvCxnSpPr>
            <a:cxnSpLocks/>
          </p:cNvCxnSpPr>
          <p:nvPr/>
        </p:nvCxnSpPr>
        <p:spPr>
          <a:xfrm flipH="1">
            <a:off x="1494263" y="1765979"/>
            <a:ext cx="4638906" cy="21560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EF657F1F-F419-4E7F-B94D-DF40D6FD94C3}"/>
              </a:ext>
            </a:extLst>
          </p:cNvPr>
          <p:cNvCxnSpPr>
            <a:cxnSpLocks/>
          </p:cNvCxnSpPr>
          <p:nvPr/>
        </p:nvCxnSpPr>
        <p:spPr>
          <a:xfrm flipH="1">
            <a:off x="1494263" y="3716960"/>
            <a:ext cx="4341542" cy="72854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1131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A794FDD-8BF1-449F-8585-74E6098C40A9}"/>
              </a:ext>
            </a:extLst>
          </p:cNvPr>
          <p:cNvSpPr txBox="1"/>
          <p:nvPr/>
        </p:nvSpPr>
        <p:spPr>
          <a:xfrm>
            <a:off x="550127" y="357748"/>
            <a:ext cx="7932234" cy="7155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Una volta completato il caricamento dei dati va atteso qualche giorno prima di vederlo abilitato e validato.</a:t>
            </a:r>
          </a:p>
          <a:p>
            <a:r>
              <a:rPr lang="it-IT" dirty="0"/>
              <a:t>Da quel momento entrando sul portale BANDI ON LINE con le proprie credenziali personali, di potrà visualizzare e scegliere con quale profilo operare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88B5994-3CCB-462E-ADC2-F140F8E64933}"/>
              </a:ext>
            </a:extLst>
          </p:cNvPr>
          <p:cNvSpPr txBox="1"/>
          <p:nvPr/>
        </p:nvSpPr>
        <p:spPr>
          <a:xfrm>
            <a:off x="6534614" y="1842638"/>
            <a:ext cx="2497873" cy="23775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Prima di operare per presentare pratica nell’iscrizione Elenco Rifugi, dovremo scegliere con quale profilo operare. Nel caso di delegato per un soggetto giuridico, dovremo cliccare su UTILIZZA QUESTO PROFILO.</a:t>
            </a:r>
          </a:p>
          <a:p>
            <a:r>
              <a:rPr lang="it-IT" dirty="0" err="1">
                <a:solidFill>
                  <a:srgbClr val="FF0000"/>
                </a:solidFill>
              </a:rPr>
              <a:t>n.b.</a:t>
            </a:r>
            <a:r>
              <a:rPr lang="it-IT" dirty="0">
                <a:solidFill>
                  <a:srgbClr val="FF0000"/>
                </a:solidFill>
              </a:rPr>
              <a:t> La scelta resterà memorizzata anche per futuri accessi fin quando non tornerà in questa area per cambiarla.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404B364-C2B7-4C66-9DE9-F3D41E545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543" y="1214424"/>
            <a:ext cx="4464627" cy="330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8898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DF7B6615-EEB2-409F-B5AD-2B26ED047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021" y="1318738"/>
            <a:ext cx="6184997" cy="3361127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3E2E3A7-6DCB-40E5-835F-E513CF65B08E}"/>
              </a:ext>
            </a:extLst>
          </p:cNvPr>
          <p:cNvSpPr txBox="1"/>
          <p:nvPr/>
        </p:nvSpPr>
        <p:spPr>
          <a:xfrm>
            <a:off x="669073" y="164460"/>
            <a:ext cx="7932234" cy="10926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1300" dirty="0"/>
              <a:t>Terminata la profilazione e la creazione utenza (operazioni fatte una tantum), da quel momento in poi si opererà direttamente sulla piattaforma per caricare le domande. Accendendo al portale verranno presentati tutti i bandi attivi. Nella finestra principale c’è una </a:t>
            </a:r>
            <a:r>
              <a:rPr lang="it-IT" sz="1300" b="1" u="sng" dirty="0"/>
              <a:t>casella «Cerca un bando aperto»</a:t>
            </a:r>
            <a:r>
              <a:rPr lang="it-IT" sz="1300" dirty="0"/>
              <a:t>, in cui digitare il nome del bando desiderato. Nel nostro caso basterà inserire la parola rifugi e dovrà apparire la procedura per l’iscrizione all’elenco regionale</a:t>
            </a:r>
          </a:p>
        </p:txBody>
      </p:sp>
      <p:sp>
        <p:nvSpPr>
          <p:cNvPr id="2" name="Ovale 1">
            <a:extLst>
              <a:ext uri="{FF2B5EF4-FFF2-40B4-BE49-F238E27FC236}">
                <a16:creationId xmlns:a16="http://schemas.microsoft.com/office/drawing/2014/main" id="{130A8EB9-716D-47E3-9745-E8246A3068D4}"/>
              </a:ext>
            </a:extLst>
          </p:cNvPr>
          <p:cNvSpPr/>
          <p:nvPr/>
        </p:nvSpPr>
        <p:spPr>
          <a:xfrm>
            <a:off x="4816560" y="1592827"/>
            <a:ext cx="2499405" cy="787091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DA5A189F-06D4-4FBB-BC06-0BBC9893925D}"/>
              </a:ext>
            </a:extLst>
          </p:cNvPr>
          <p:cNvSpPr/>
          <p:nvPr/>
        </p:nvSpPr>
        <p:spPr>
          <a:xfrm rot="19057966">
            <a:off x="4473881" y="950897"/>
            <a:ext cx="383914" cy="114112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4738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7E780B5F-8697-458A-A89B-D4CC8776D397}"/>
              </a:ext>
            </a:extLst>
          </p:cNvPr>
          <p:cNvSpPr txBox="1"/>
          <p:nvPr/>
        </p:nvSpPr>
        <p:spPr>
          <a:xfrm>
            <a:off x="550127" y="357748"/>
            <a:ext cx="7932234" cy="3000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Per caricare la nuova domanda fare clic sul pulsante apposito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9D90C49-3655-415E-A72B-F106FF1AB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22" y="1217109"/>
            <a:ext cx="5648325" cy="1504950"/>
          </a:xfrm>
          <a:prstGeom prst="rect">
            <a:avLst/>
          </a:prstGeom>
        </p:spPr>
      </p:pic>
      <p:sp>
        <p:nvSpPr>
          <p:cNvPr id="6" name="Ovale 5">
            <a:extLst>
              <a:ext uri="{FF2B5EF4-FFF2-40B4-BE49-F238E27FC236}">
                <a16:creationId xmlns:a16="http://schemas.microsoft.com/office/drawing/2014/main" id="{C1DCA6E7-0437-4C7B-92BF-434465555674}"/>
              </a:ext>
            </a:extLst>
          </p:cNvPr>
          <p:cNvSpPr/>
          <p:nvPr/>
        </p:nvSpPr>
        <p:spPr>
          <a:xfrm>
            <a:off x="1702421" y="1217110"/>
            <a:ext cx="3501482" cy="11915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1170BF1-261E-44CE-8B8F-EF17A541C66C}"/>
              </a:ext>
            </a:extLst>
          </p:cNvPr>
          <p:cNvSpPr txBox="1"/>
          <p:nvPr/>
        </p:nvSpPr>
        <p:spPr>
          <a:xfrm>
            <a:off x="494371" y="3281338"/>
            <a:ext cx="7932234" cy="7155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Ad essa sarà assegnato automaticamente dal sistema un identificativo (ID)</a:t>
            </a:r>
          </a:p>
          <a:p>
            <a:r>
              <a:rPr lang="it-IT" dirty="0"/>
              <a:t>Ricordarsi di trascrivere e tener a portata di mano tale ID per il futuro, dato che le domande richiederanno un iter procedurale che necessiterà di più accessi nel tempo.</a:t>
            </a:r>
          </a:p>
        </p:txBody>
      </p:sp>
      <p:sp>
        <p:nvSpPr>
          <p:cNvPr id="8" name="Freccia in giù 7">
            <a:extLst>
              <a:ext uri="{FF2B5EF4-FFF2-40B4-BE49-F238E27FC236}">
                <a16:creationId xmlns:a16="http://schemas.microsoft.com/office/drawing/2014/main" id="{18E34496-E812-4D0F-91A2-8E73001FBF4C}"/>
              </a:ext>
            </a:extLst>
          </p:cNvPr>
          <p:cNvSpPr/>
          <p:nvPr/>
        </p:nvSpPr>
        <p:spPr>
          <a:xfrm rot="2208757">
            <a:off x="3321062" y="681249"/>
            <a:ext cx="383914" cy="91875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1268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70D576B0-38F2-4386-8C28-DE991E1DACDE}"/>
              </a:ext>
            </a:extLst>
          </p:cNvPr>
          <p:cNvSpPr txBox="1"/>
          <p:nvPr/>
        </p:nvSpPr>
        <p:spPr>
          <a:xfrm>
            <a:off x="1080678" y="184794"/>
            <a:ext cx="732290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Il primo passaggio obbligatorio è essere accreditati sul portale di Regione Lombardia «Bandi On Line»</a:t>
            </a:r>
          </a:p>
          <a:p>
            <a:r>
              <a:rPr lang="it-IT" dirty="0"/>
              <a:t>Accedere all’indirizzo </a:t>
            </a:r>
            <a:r>
              <a:rPr lang="it-IT" dirty="0">
                <a:hlinkClick r:id="rId2"/>
              </a:rPr>
              <a:t>https://www.bandi.servizirl.it/</a:t>
            </a:r>
            <a:r>
              <a:rPr lang="it-IT" dirty="0"/>
              <a:t> 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F0B1B08-27D3-45B9-B3B8-924DB7A9261E}"/>
              </a:ext>
            </a:extLst>
          </p:cNvPr>
          <p:cNvSpPr txBox="1"/>
          <p:nvPr/>
        </p:nvSpPr>
        <p:spPr>
          <a:xfrm>
            <a:off x="507006" y="2553494"/>
            <a:ext cx="296638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Se siete già registrati fate clic su </a:t>
            </a:r>
            <a:r>
              <a:rPr lang="it-IT" dirty="0">
                <a:solidFill>
                  <a:srgbClr val="FF0000"/>
                </a:solidFill>
              </a:rPr>
              <a:t>ACCEDI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F78C0E57-E677-4AC8-861B-E28BF024122A}"/>
              </a:ext>
            </a:extLst>
          </p:cNvPr>
          <p:cNvSpPr/>
          <p:nvPr/>
        </p:nvSpPr>
        <p:spPr>
          <a:xfrm>
            <a:off x="4987597" y="2566186"/>
            <a:ext cx="3649397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Se non siete già registrati, fare clic su </a:t>
            </a:r>
            <a:r>
              <a:rPr lang="it-IT" dirty="0">
                <a:solidFill>
                  <a:srgbClr val="FF0000"/>
                </a:solidFill>
              </a:rPr>
              <a:t>REGISTRATI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B9D99D4-2A31-409D-B8FC-360FBD64D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567" y="782390"/>
            <a:ext cx="6046630" cy="1650847"/>
          </a:xfrm>
          <a:prstGeom prst="rect">
            <a:avLst/>
          </a:prstGeom>
        </p:spPr>
      </p:pic>
      <p:sp>
        <p:nvSpPr>
          <p:cNvPr id="3" name="Ovale 2">
            <a:extLst>
              <a:ext uri="{FF2B5EF4-FFF2-40B4-BE49-F238E27FC236}">
                <a16:creationId xmlns:a16="http://schemas.microsoft.com/office/drawing/2014/main" id="{9DA99AE0-5A73-44A3-AEEE-E7A8F38CE14D}"/>
              </a:ext>
            </a:extLst>
          </p:cNvPr>
          <p:cNvSpPr/>
          <p:nvPr/>
        </p:nvSpPr>
        <p:spPr>
          <a:xfrm>
            <a:off x="5995951" y="692625"/>
            <a:ext cx="1834482" cy="990358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5993948-7624-46EA-B687-B7969B0C92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1234" y="3109693"/>
            <a:ext cx="987815" cy="48795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6F5856B-7319-4474-A948-F078E395B4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9763" y="3109693"/>
            <a:ext cx="10287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799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554DC518-D757-4487-A0CB-2537BAFA0968}"/>
              </a:ext>
            </a:extLst>
          </p:cNvPr>
          <p:cNvSpPr txBox="1"/>
          <p:nvPr/>
        </p:nvSpPr>
        <p:spPr>
          <a:xfrm>
            <a:off x="628650" y="273843"/>
            <a:ext cx="7886700" cy="994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400" dirty="0">
                <a:solidFill>
                  <a:srgbClr val="FF0000"/>
                </a:solidFill>
                <a:ea typeface="+mj-ea"/>
                <a:cs typeface="+mj-cs"/>
              </a:rPr>
              <a:t>UTENTI NON REGISTRATI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400" dirty="0" err="1">
                <a:ea typeface="+mj-ea"/>
                <a:cs typeface="+mj-cs"/>
              </a:rPr>
              <a:t>Comparirà</a:t>
            </a:r>
            <a:r>
              <a:rPr lang="en-US" sz="1400" dirty="0">
                <a:ea typeface="+mj-ea"/>
                <a:cs typeface="+mj-cs"/>
              </a:rPr>
              <a:t> una </a:t>
            </a:r>
            <a:r>
              <a:rPr lang="en-US" sz="1400" dirty="0" err="1">
                <a:ea typeface="+mj-ea"/>
                <a:cs typeface="+mj-cs"/>
              </a:rPr>
              <a:t>schermata</a:t>
            </a:r>
            <a:r>
              <a:rPr lang="en-US" sz="1400" dirty="0">
                <a:ea typeface="+mj-ea"/>
                <a:cs typeface="+mj-cs"/>
              </a:rPr>
              <a:t> di </a:t>
            </a:r>
            <a:r>
              <a:rPr lang="en-US" sz="1400" dirty="0" err="1">
                <a:ea typeface="+mj-ea"/>
                <a:cs typeface="+mj-cs"/>
              </a:rPr>
              <a:t>guida</a:t>
            </a:r>
            <a:r>
              <a:rPr lang="en-US" sz="1400" dirty="0">
                <a:ea typeface="+mj-ea"/>
                <a:cs typeface="+mj-cs"/>
              </a:rPr>
              <a:t> </a:t>
            </a:r>
            <a:r>
              <a:rPr lang="en-US" sz="1400" dirty="0" err="1">
                <a:ea typeface="+mj-ea"/>
                <a:cs typeface="+mj-cs"/>
              </a:rPr>
              <a:t>alla</a:t>
            </a:r>
            <a:r>
              <a:rPr lang="en-US" sz="1400" dirty="0">
                <a:ea typeface="+mj-ea"/>
                <a:cs typeface="+mj-cs"/>
              </a:rPr>
              <a:t> prima </a:t>
            </a:r>
            <a:r>
              <a:rPr lang="en-US" sz="1400" dirty="0" err="1">
                <a:ea typeface="+mj-ea"/>
                <a:cs typeface="+mj-cs"/>
              </a:rPr>
              <a:t>registrazione</a:t>
            </a:r>
            <a:r>
              <a:rPr lang="en-US" sz="1400" dirty="0">
                <a:ea typeface="+mj-ea"/>
                <a:cs typeface="+mj-cs"/>
              </a:rPr>
              <a:t>, in cui </a:t>
            </a:r>
            <a:r>
              <a:rPr lang="en-US" sz="1400" dirty="0" err="1">
                <a:ea typeface="+mj-ea"/>
                <a:cs typeface="+mj-cs"/>
              </a:rPr>
              <a:t>si</a:t>
            </a:r>
            <a:r>
              <a:rPr lang="en-US" sz="1400" dirty="0">
                <a:ea typeface="+mj-ea"/>
                <a:cs typeface="+mj-cs"/>
              </a:rPr>
              <a:t> </a:t>
            </a:r>
            <a:r>
              <a:rPr lang="en-US" sz="1400" dirty="0" err="1">
                <a:ea typeface="+mj-ea"/>
                <a:cs typeface="+mj-cs"/>
              </a:rPr>
              <a:t>potrà</a:t>
            </a:r>
            <a:r>
              <a:rPr lang="en-US" sz="1400" dirty="0">
                <a:ea typeface="+mj-ea"/>
                <a:cs typeface="+mj-cs"/>
              </a:rPr>
              <a:t> </a:t>
            </a:r>
            <a:r>
              <a:rPr lang="en-US" sz="1400" dirty="0" err="1">
                <a:ea typeface="+mj-ea"/>
                <a:cs typeface="+mj-cs"/>
              </a:rPr>
              <a:t>scegliere</a:t>
            </a:r>
            <a:r>
              <a:rPr lang="en-US" sz="1400" dirty="0">
                <a:ea typeface="+mj-ea"/>
                <a:cs typeface="+mj-cs"/>
              </a:rPr>
              <a:t> </a:t>
            </a:r>
            <a:r>
              <a:rPr lang="en-US" sz="1400" dirty="0" err="1">
                <a:ea typeface="+mj-ea"/>
                <a:cs typeface="+mj-cs"/>
              </a:rPr>
              <a:t>tra</a:t>
            </a:r>
            <a:r>
              <a:rPr lang="en-US" sz="1400" dirty="0">
                <a:ea typeface="+mj-ea"/>
                <a:cs typeface="+mj-cs"/>
              </a:rPr>
              <a:t> 3 </a:t>
            </a:r>
            <a:r>
              <a:rPr lang="en-US" sz="1400" dirty="0" err="1">
                <a:ea typeface="+mj-ea"/>
                <a:cs typeface="+mj-cs"/>
              </a:rPr>
              <a:t>modalità</a:t>
            </a:r>
            <a:r>
              <a:rPr lang="en-US" sz="1400" dirty="0">
                <a:ea typeface="+mj-ea"/>
                <a:cs typeface="+mj-cs"/>
              </a:rPr>
              <a:t> diverse di </a:t>
            </a:r>
            <a:r>
              <a:rPr lang="en-US" sz="1400" dirty="0" err="1">
                <a:ea typeface="+mj-ea"/>
                <a:cs typeface="+mj-cs"/>
              </a:rPr>
              <a:t>accreditamento</a:t>
            </a:r>
            <a:r>
              <a:rPr lang="en-US" sz="1400" dirty="0">
                <a:ea typeface="+mj-ea"/>
                <a:cs typeface="+mj-cs"/>
              </a:rPr>
              <a:t>: con SPID, con Carta Nazionale dei </a:t>
            </a:r>
            <a:r>
              <a:rPr lang="en-US" sz="1400" dirty="0" err="1">
                <a:ea typeface="+mj-ea"/>
                <a:cs typeface="+mj-cs"/>
              </a:rPr>
              <a:t>Servizi</a:t>
            </a:r>
            <a:r>
              <a:rPr lang="en-US" sz="1400" dirty="0">
                <a:ea typeface="+mj-ea"/>
                <a:cs typeface="+mj-cs"/>
              </a:rPr>
              <a:t> o con </a:t>
            </a:r>
            <a:r>
              <a:rPr lang="en-US" sz="1400" dirty="0" err="1">
                <a:ea typeface="+mj-ea"/>
                <a:cs typeface="+mj-cs"/>
              </a:rPr>
              <a:t>Utente</a:t>
            </a:r>
            <a:r>
              <a:rPr lang="en-US" sz="1400" dirty="0">
                <a:ea typeface="+mj-ea"/>
                <a:cs typeface="+mj-cs"/>
              </a:rPr>
              <a:t> e Password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6F3B363-4DF6-469D-BE18-00A0C6845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745" y="1183893"/>
            <a:ext cx="6498522" cy="348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338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9A5EC27-D80F-4607-BB8D-078B51182A76}"/>
              </a:ext>
            </a:extLst>
          </p:cNvPr>
          <p:cNvSpPr txBox="1"/>
          <p:nvPr/>
        </p:nvSpPr>
        <p:spPr>
          <a:xfrm>
            <a:off x="541867" y="253074"/>
            <a:ext cx="643182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Si passerà quindi alla pagina di autenticazione sul sistema comune di Regione Lombardia </a:t>
            </a:r>
          </a:p>
          <a:p>
            <a:r>
              <a:rPr lang="it-IT" dirty="0">
                <a:hlinkClick r:id="rId2"/>
              </a:rPr>
              <a:t>https://idpcwrapper.crs.lombardia.it/PublisherMetadata/SSOService</a:t>
            </a:r>
            <a:r>
              <a:rPr lang="it-IT" dirty="0"/>
              <a:t> 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28EF53D-13D5-4676-9B07-ACB4B2B0A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221" y="834055"/>
            <a:ext cx="6951214" cy="36568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387013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8501A90-BB3F-4601-8F07-95B59ECDB7F3}"/>
              </a:ext>
            </a:extLst>
          </p:cNvPr>
          <p:cNvSpPr txBox="1"/>
          <p:nvPr/>
        </p:nvSpPr>
        <p:spPr>
          <a:xfrm>
            <a:off x="914400" y="541867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F318B30-ED82-42BE-88E6-FCA5D87F8F7F}"/>
              </a:ext>
            </a:extLst>
          </p:cNvPr>
          <p:cNvSpPr txBox="1"/>
          <p:nvPr/>
        </p:nvSpPr>
        <p:spPr>
          <a:xfrm>
            <a:off x="1083733" y="1772356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09E6E2A-5A9E-412F-AEE2-A35DDFD55576}"/>
              </a:ext>
            </a:extLst>
          </p:cNvPr>
          <p:cNvSpPr/>
          <p:nvPr/>
        </p:nvSpPr>
        <p:spPr>
          <a:xfrm>
            <a:off x="3321462" y="1772356"/>
            <a:ext cx="184731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3446ED1-FCE3-4576-A6D5-11F7ABC36F01}"/>
              </a:ext>
            </a:extLst>
          </p:cNvPr>
          <p:cNvSpPr txBox="1"/>
          <p:nvPr/>
        </p:nvSpPr>
        <p:spPr>
          <a:xfrm>
            <a:off x="3321462" y="241785"/>
            <a:ext cx="297773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Tutorial video su modalità di iscrizione </a:t>
            </a:r>
          </a:p>
        </p:txBody>
      </p:sp>
      <p:graphicFrame>
        <p:nvGraphicFramePr>
          <p:cNvPr id="13" name="Tabella 13">
            <a:extLst>
              <a:ext uri="{FF2B5EF4-FFF2-40B4-BE49-F238E27FC236}">
                <a16:creationId xmlns:a16="http://schemas.microsoft.com/office/drawing/2014/main" id="{8C656380-3D41-4B19-AFF5-B0B781C426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350446"/>
              </p:ext>
            </p:extLst>
          </p:nvPr>
        </p:nvGraphicFramePr>
        <p:xfrm>
          <a:off x="308472" y="3545863"/>
          <a:ext cx="2032000" cy="1079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5955222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Iscrizione con SPID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4802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hlinkClick r:id="rId2"/>
                        </a:rPr>
                        <a:t>https://www.youtube.com/watch?v=wBiKrmPzkm4&amp;t=7s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8618270"/>
                  </a:ext>
                </a:extLst>
              </a:tr>
            </a:tbl>
          </a:graphicData>
        </a:graphic>
      </p:graphicFrame>
      <p:pic>
        <p:nvPicPr>
          <p:cNvPr id="15" name="Immagine 14">
            <a:hlinkClick r:id="rId2"/>
            <a:extLst>
              <a:ext uri="{FF2B5EF4-FFF2-40B4-BE49-F238E27FC236}">
                <a16:creationId xmlns:a16="http://schemas.microsoft.com/office/drawing/2014/main" id="{EC62C268-9A55-4C7B-9D68-F289AB988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647" y="1018427"/>
            <a:ext cx="1771650" cy="2466975"/>
          </a:xfrm>
          <a:prstGeom prst="rect">
            <a:avLst/>
          </a:prstGeom>
        </p:spPr>
      </p:pic>
      <p:pic>
        <p:nvPicPr>
          <p:cNvPr id="16" name="Immagine 15">
            <a:hlinkClick r:id="rId4"/>
            <a:extLst>
              <a:ext uri="{FF2B5EF4-FFF2-40B4-BE49-F238E27FC236}">
                <a16:creationId xmlns:a16="http://schemas.microsoft.com/office/drawing/2014/main" id="{56A64055-7E90-4ED9-98CB-58C81576E6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6295" y="1018427"/>
            <a:ext cx="1762125" cy="2466975"/>
          </a:xfrm>
          <a:prstGeom prst="rect">
            <a:avLst/>
          </a:prstGeom>
        </p:spPr>
      </p:pic>
      <p:graphicFrame>
        <p:nvGraphicFramePr>
          <p:cNvPr id="17" name="Tabella 13">
            <a:extLst>
              <a:ext uri="{FF2B5EF4-FFF2-40B4-BE49-F238E27FC236}">
                <a16:creationId xmlns:a16="http://schemas.microsoft.com/office/drawing/2014/main" id="{2A83FCE1-C4DA-4EA4-BA02-DE7B72130D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3986665"/>
              </p:ext>
            </p:extLst>
          </p:nvPr>
        </p:nvGraphicFramePr>
        <p:xfrm>
          <a:off x="3560762" y="3544346"/>
          <a:ext cx="2032000" cy="87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5955222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Iscrizione con CNS/TSN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4802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hlinkClick r:id="rId4"/>
                        </a:rPr>
                        <a:t>https://www.youtube.com/watch?v=fYd29xBbjf8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8618270"/>
                  </a:ext>
                </a:extLst>
              </a:tr>
            </a:tbl>
          </a:graphicData>
        </a:graphic>
      </p:graphicFrame>
      <p:pic>
        <p:nvPicPr>
          <p:cNvPr id="18" name="Immagine 17">
            <a:hlinkClick r:id="rId6"/>
            <a:extLst>
              <a:ext uri="{FF2B5EF4-FFF2-40B4-BE49-F238E27FC236}">
                <a16:creationId xmlns:a16="http://schemas.microsoft.com/office/drawing/2014/main" id="{278F0DA9-7354-4119-B37B-2BC8417792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2753" y="1024357"/>
            <a:ext cx="1752600" cy="2461045"/>
          </a:xfrm>
          <a:prstGeom prst="rect">
            <a:avLst/>
          </a:prstGeom>
        </p:spPr>
      </p:pic>
      <p:graphicFrame>
        <p:nvGraphicFramePr>
          <p:cNvPr id="19" name="Tabella 13">
            <a:extLst>
              <a:ext uri="{FF2B5EF4-FFF2-40B4-BE49-F238E27FC236}">
                <a16:creationId xmlns:a16="http://schemas.microsoft.com/office/drawing/2014/main" id="{181674EC-9C1D-4F36-9EED-C55C33AC18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375748"/>
              </p:ext>
            </p:extLst>
          </p:nvPr>
        </p:nvGraphicFramePr>
        <p:xfrm>
          <a:off x="6813053" y="3550519"/>
          <a:ext cx="203200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5955222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Iscrizione con Username e Password/TSN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4802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hlinkClick r:id="rId6"/>
                        </a:rPr>
                        <a:t>https://youtu.be/p5BpYJOY7PQ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8618270"/>
                  </a:ext>
                </a:extLst>
              </a:tr>
            </a:tbl>
          </a:graphicData>
        </a:graphic>
      </p:graphicFrame>
      <p:sp>
        <p:nvSpPr>
          <p:cNvPr id="2" name="CasellaDiTesto 1">
            <a:extLst>
              <a:ext uri="{FF2B5EF4-FFF2-40B4-BE49-F238E27FC236}">
                <a16:creationId xmlns:a16="http://schemas.microsoft.com/office/drawing/2014/main" id="{ECA65A48-15C2-4053-86D9-6242B79C4145}"/>
              </a:ext>
            </a:extLst>
          </p:cNvPr>
          <p:cNvSpPr txBox="1"/>
          <p:nvPr/>
        </p:nvSpPr>
        <p:spPr>
          <a:xfrm>
            <a:off x="1156850" y="587141"/>
            <a:ext cx="730696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Qui di seguito sono riportati i link per le 3 diverse modalità di registrazione con i video tutorial</a:t>
            </a:r>
          </a:p>
        </p:txBody>
      </p:sp>
    </p:spTree>
    <p:extLst>
      <p:ext uri="{BB962C8B-B14F-4D97-AF65-F5344CB8AC3E}">
        <p14:creationId xmlns:p14="http://schemas.microsoft.com/office/powerpoint/2010/main" val="1111500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4F9BC4A-3C37-4745-B6D8-35D14135D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814" y="806649"/>
            <a:ext cx="5776372" cy="369121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CF9841A-C46E-4C45-8200-52ACC08E0B8C}"/>
              </a:ext>
            </a:extLst>
          </p:cNvPr>
          <p:cNvSpPr txBox="1"/>
          <p:nvPr/>
        </p:nvSpPr>
        <p:spPr>
          <a:xfrm>
            <a:off x="1139781" y="141342"/>
            <a:ext cx="629967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/>
              <a:t>Nel caso si voglia effettuare l’accesso con nome utente e password, </a:t>
            </a:r>
          </a:p>
          <a:p>
            <a:pPr algn="ctr"/>
            <a:r>
              <a:rPr lang="it-IT" dirty="0"/>
              <a:t>la schermata successiva è la seguente dove è possibile autenticarsi o registrarsi ex novo</a:t>
            </a:r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A7164CE0-20DF-4B8B-811B-7A2E5BF75787}"/>
              </a:ext>
            </a:extLst>
          </p:cNvPr>
          <p:cNvSpPr/>
          <p:nvPr/>
        </p:nvSpPr>
        <p:spPr>
          <a:xfrm rot="2857090">
            <a:off x="4179081" y="141745"/>
            <a:ext cx="221071" cy="26575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Freccia in giù 5">
            <a:extLst>
              <a:ext uri="{FF2B5EF4-FFF2-40B4-BE49-F238E27FC236}">
                <a16:creationId xmlns:a16="http://schemas.microsoft.com/office/drawing/2014/main" id="{DDBCA212-3075-4D85-8AB0-007499DCCF92}"/>
              </a:ext>
            </a:extLst>
          </p:cNvPr>
          <p:cNvSpPr/>
          <p:nvPr/>
        </p:nvSpPr>
        <p:spPr>
          <a:xfrm rot="2857090">
            <a:off x="5466796" y="256659"/>
            <a:ext cx="221071" cy="25202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340CB984-D516-4A02-83DA-D743C2B670A7}"/>
              </a:ext>
            </a:extLst>
          </p:cNvPr>
          <p:cNvSpPr/>
          <p:nvPr/>
        </p:nvSpPr>
        <p:spPr>
          <a:xfrm>
            <a:off x="1683812" y="2170828"/>
            <a:ext cx="2010665" cy="170315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E1BB1A90-7A2E-4CEE-A3DC-8963889CF119}"/>
              </a:ext>
            </a:extLst>
          </p:cNvPr>
          <p:cNvSpPr/>
          <p:nvPr/>
        </p:nvSpPr>
        <p:spPr>
          <a:xfrm>
            <a:off x="3846064" y="2387212"/>
            <a:ext cx="851579" cy="97722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9412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49E1C35-D065-40FD-94CB-A08386F17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905" y="1500554"/>
            <a:ext cx="7960937" cy="262954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7E68126C-A83A-48AF-8A8E-6F57A81C3500}"/>
              </a:ext>
            </a:extLst>
          </p:cNvPr>
          <p:cNvSpPr txBox="1"/>
          <p:nvPr/>
        </p:nvSpPr>
        <p:spPr>
          <a:xfrm>
            <a:off x="890587" y="222681"/>
            <a:ext cx="577170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Una volta entrati nella piattaforma ci saranno due possibilità: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operare come privato cittadino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operare come soggetto giuridico</a:t>
            </a:r>
          </a:p>
          <a:p>
            <a:r>
              <a:rPr lang="it-IT" dirty="0"/>
              <a:t>Va verificato sulla barra con che profilo siamo operativi.</a:t>
            </a:r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65C02D37-11C3-44FB-9AEB-0E0BDF84E3BE}"/>
              </a:ext>
            </a:extLst>
          </p:cNvPr>
          <p:cNvCxnSpPr/>
          <p:nvPr/>
        </p:nvCxnSpPr>
        <p:spPr>
          <a:xfrm>
            <a:off x="5228492" y="949569"/>
            <a:ext cx="2391508" cy="55098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Ovale 7">
            <a:extLst>
              <a:ext uri="{FF2B5EF4-FFF2-40B4-BE49-F238E27FC236}">
                <a16:creationId xmlns:a16="http://schemas.microsoft.com/office/drawing/2014/main" id="{230471FE-A614-42FB-B390-8270A65439B5}"/>
              </a:ext>
            </a:extLst>
          </p:cNvPr>
          <p:cNvSpPr/>
          <p:nvPr/>
        </p:nvSpPr>
        <p:spPr>
          <a:xfrm>
            <a:off x="6664569" y="1424394"/>
            <a:ext cx="1910861" cy="12542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2301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37953FEC-D93A-42FE-8406-48B20F941984}"/>
              </a:ext>
            </a:extLst>
          </p:cNvPr>
          <p:cNvSpPr txBox="1"/>
          <p:nvPr/>
        </p:nvSpPr>
        <p:spPr>
          <a:xfrm>
            <a:off x="890587" y="222681"/>
            <a:ext cx="5771705" cy="11310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Per cambiare profilo bisogna selezionare in alto a destra dove appare il nome utente e si aprirà una tendina con l’elenco degli eventuali profili esistenti a cui siamo abilitati.</a:t>
            </a:r>
          </a:p>
          <a:p>
            <a:r>
              <a:rPr lang="it-IT" dirty="0"/>
              <a:t>Nel caso di una società, dovrà operare il rappresentante legale o soggetto da lui delegato.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C0AA0D04-D08A-430A-924D-32194FC5D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437" y="1598775"/>
            <a:ext cx="2451524" cy="316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697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1D87F2E2-7C21-4E0A-8BCA-59A1BAF18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396" y="1461079"/>
            <a:ext cx="2451524" cy="316168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A16A907-1ECE-483E-B25A-78A32E731F57}"/>
              </a:ext>
            </a:extLst>
          </p:cNvPr>
          <p:cNvSpPr txBox="1"/>
          <p:nvPr/>
        </p:nvSpPr>
        <p:spPr>
          <a:xfrm>
            <a:off x="890587" y="222681"/>
            <a:ext cx="5771705" cy="3000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/>
              <a:t>Creazione di un nuovo profilo per operare per conto di un ente o società</a:t>
            </a:r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E8A01E3-BF74-48A6-95E4-2CC4989748BA}"/>
              </a:ext>
            </a:extLst>
          </p:cNvPr>
          <p:cNvSpPr txBox="1"/>
          <p:nvPr/>
        </p:nvSpPr>
        <p:spPr>
          <a:xfrm>
            <a:off x="4958576" y="996176"/>
            <a:ext cx="333793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Cliccare su CREA NUOVO PROFILO</a:t>
            </a:r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41F8E924-37F4-4A99-A0DB-21B4F99EEBC6}"/>
              </a:ext>
            </a:extLst>
          </p:cNvPr>
          <p:cNvCxnSpPr>
            <a:cxnSpLocks/>
          </p:cNvCxnSpPr>
          <p:nvPr/>
        </p:nvCxnSpPr>
        <p:spPr>
          <a:xfrm flipH="1">
            <a:off x="1850820" y="1250120"/>
            <a:ext cx="3226418" cy="17456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e 10">
            <a:extLst>
              <a:ext uri="{FF2B5EF4-FFF2-40B4-BE49-F238E27FC236}">
                <a16:creationId xmlns:a16="http://schemas.microsoft.com/office/drawing/2014/main" id="{138F7309-E96E-4D1A-8626-E0921F5EC0DA}"/>
              </a:ext>
            </a:extLst>
          </p:cNvPr>
          <p:cNvSpPr/>
          <p:nvPr/>
        </p:nvSpPr>
        <p:spPr>
          <a:xfrm>
            <a:off x="709592" y="2995786"/>
            <a:ext cx="1663660" cy="4384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6092226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Modello Ersaf" ma:contentTypeID="0x010100FA5EF672D4CDE54FAE3B99E904ACE78B00BC2E128192B7434692400FD0E3E072AA" ma:contentTypeVersion="3" ma:contentTypeDescription="Modello Ersaf" ma:contentTypeScope="" ma:versionID="aadc1aa499bbcc7b86460dfcbf9bbf40">
  <xsd:schema xmlns:xsd="http://www.w3.org/2001/XMLSchema" xmlns:xs="http://www.w3.org/2001/XMLSchema" xmlns:p="http://schemas.microsoft.com/office/2006/metadata/properties" xmlns:ns2="5c4cbe5c-bb0c-4011-83ca-442b08e75f1d" targetNamespace="http://schemas.microsoft.com/office/2006/metadata/properties" ma:root="true" ma:fieldsID="de2067d975cc932122bb1fe267b25253" ns2:_="">
    <xsd:import namespace="5c4cbe5c-bb0c-4011-83ca-442b08e75f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4cbe5c-bb0c-4011-83ca-442b08e75f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60FA34-7F30-42D6-B032-86598895A4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4cbe5c-bb0c-4011-83ca-442b08e75f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DECD048-D576-4E0D-9213-99D4AFC4A4FB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5c4cbe5c-bb0c-4011-83ca-442b08e75f1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7F98348-69DA-4882-9FBE-D8F44FACEB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704</Words>
  <Application>Microsoft Office PowerPoint</Application>
  <PresentationFormat>Presentazione su schermo (16:9)</PresentationFormat>
  <Paragraphs>46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1_Tema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Luca Grimaldi</dc:creator>
  <cp:lastModifiedBy>Grimaldi Luca</cp:lastModifiedBy>
  <cp:revision>33</cp:revision>
  <dcterms:created xsi:type="dcterms:W3CDTF">2020-04-18T11:01:58Z</dcterms:created>
  <dcterms:modified xsi:type="dcterms:W3CDTF">2020-09-23T15:57:33Z</dcterms:modified>
</cp:coreProperties>
</file>