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4.xml" ContentType="application/vnd.openxmlformats-officedocument.themeOverr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 id="2147483674" r:id="rId2"/>
  </p:sldMasterIdLst>
  <p:notesMasterIdLst>
    <p:notesMasterId r:id="rId18"/>
  </p:notesMasterIdLst>
  <p:sldIdLst>
    <p:sldId id="256" r:id="rId3"/>
    <p:sldId id="262" r:id="rId4"/>
    <p:sldId id="273" r:id="rId5"/>
    <p:sldId id="264" r:id="rId6"/>
    <p:sldId id="265" r:id="rId7"/>
    <p:sldId id="267" r:id="rId8"/>
    <p:sldId id="277" r:id="rId9"/>
    <p:sldId id="261" r:id="rId10"/>
    <p:sldId id="268" r:id="rId11"/>
    <p:sldId id="269" r:id="rId12"/>
    <p:sldId id="270" r:id="rId13"/>
    <p:sldId id="275" r:id="rId14"/>
    <p:sldId id="272" r:id="rId15"/>
    <p:sldId id="263" r:id="rId16"/>
    <p:sldId id="259" r:id="rId17"/>
  </p:sldIdLst>
  <p:sldSz cx="9144000" cy="5143500" type="screen16x9"/>
  <p:notesSz cx="6794500" cy="9931400"/>
  <p:embeddedFontLst>
    <p:embeddedFont>
      <p:font typeface="Calibri" panose="020F0502020204030204" pitchFamily="34" charset="0"/>
      <p:regular r:id="rId19"/>
      <p:bold r:id="rId20"/>
      <p:italic r:id="rId21"/>
      <p:boldItalic r:id="rId22"/>
    </p:embeddedFont>
    <p:embeddedFont>
      <p:font typeface="Calibri Light" panose="020F0302020204030204" pitchFamily="34" charset="0"/>
      <p:regular r:id="rId23"/>
      <p:italic r:id="rId24"/>
    </p:embeddedFont>
    <p:embeddedFont>
      <p:font typeface="Cambria" panose="02040503050406030204" pitchFamily="18" charset="0"/>
      <p:regular r:id="rId25"/>
      <p:bold r:id="rId26"/>
      <p:italic r:id="rId27"/>
      <p:boldItalic r:id="rId28"/>
    </p:embeddedFont>
    <p:embeddedFont>
      <p:font typeface="Helvetica" panose="020B0604020202020204" pitchFamily="34" charset="0"/>
      <p:regular r:id="rId29"/>
      <p:bold r:id="rId30"/>
      <p:italic r:id="rId31"/>
      <p:boldItalic r:id="rId32"/>
    </p:embeddedFont>
    <p:embeddedFont>
      <p:font typeface="Ink Free" panose="03080402000500000000" pitchFamily="66" charset="0"/>
      <p:regular r:id="rId33"/>
    </p:embeddedFont>
  </p:embeddedFontLst>
  <p:defaultText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4674"/>
  </p:normalViewPr>
  <p:slideViewPr>
    <p:cSldViewPr snapToGrid="0" snapToObjects="1">
      <p:cViewPr varScale="1">
        <p:scale>
          <a:sx n="89" d="100"/>
          <a:sy n="89" d="100"/>
        </p:scale>
        <p:origin x="4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font" Target="fonts/font1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6F5CD6-D64A-4B07-8364-90E15937A4F7}" type="doc">
      <dgm:prSet loTypeId="urn:microsoft.com/office/officeart/2005/8/layout/chevron1" loCatId="process" qsTypeId="urn:microsoft.com/office/officeart/2005/8/quickstyle/simple1" qsCatId="simple" csTypeId="urn:microsoft.com/office/officeart/2005/8/colors/accent1_2" csCatId="accent1" phldr="1"/>
      <dgm:spPr/>
    </dgm:pt>
    <dgm:pt modelId="{518EC558-92E6-4AF6-8A75-56DED9C5882B}" type="pres">
      <dgm:prSet presAssocID="{DB6F5CD6-D64A-4B07-8364-90E15937A4F7}" presName="Name0" presStyleCnt="0">
        <dgm:presLayoutVars>
          <dgm:dir/>
          <dgm:animLvl val="lvl"/>
          <dgm:resizeHandles val="exact"/>
        </dgm:presLayoutVars>
      </dgm:prSet>
      <dgm:spPr/>
    </dgm:pt>
  </dgm:ptLst>
  <dgm:cxnLst>
    <dgm:cxn modelId="{CB519B96-D72A-4F52-9C66-1B16FBCCD976}" type="presOf" srcId="{DB6F5CD6-D64A-4B07-8364-90E15937A4F7}" destId="{518EC558-92E6-4AF6-8A75-56DED9C5882B}" srcOrd="0"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25E5D9-FD23-4D30-B762-119A5CE52CE8}" type="doc">
      <dgm:prSet loTypeId="urn:microsoft.com/office/officeart/2005/8/layout/pList2" loCatId="list" qsTypeId="urn:microsoft.com/office/officeart/2005/8/quickstyle/simple1" qsCatId="simple" csTypeId="urn:microsoft.com/office/officeart/2005/8/colors/accent1_4" csCatId="accent1" phldr="1"/>
      <dgm:spPr/>
      <dgm:t>
        <a:bodyPr/>
        <a:lstStyle/>
        <a:p>
          <a:endParaRPr lang="it-IT"/>
        </a:p>
      </dgm:t>
    </dgm:pt>
    <dgm:pt modelId="{75CF4C12-294D-4512-A232-75E1ED711B75}">
      <dgm:prSet phldrT="[Testo]" custT="1"/>
      <dgm:spPr/>
      <dgm:t>
        <a:bodyPr/>
        <a:lstStyle/>
        <a:p>
          <a:endParaRPr lang="it-IT" sz="1800" dirty="0"/>
        </a:p>
        <a:p>
          <a:endParaRPr lang="it-IT" sz="1800" dirty="0"/>
        </a:p>
        <a:p>
          <a:r>
            <a:rPr lang="it-IT" sz="1500" dirty="0"/>
            <a:t>I nodi da sciogliere sul territorio</a:t>
          </a:r>
        </a:p>
      </dgm:t>
    </dgm:pt>
    <dgm:pt modelId="{30343392-3D83-4672-AD3B-656BA448C485}" type="parTrans" cxnId="{925CDC1E-0CB0-4DDD-9A5D-A7B78238CD86}">
      <dgm:prSet/>
      <dgm:spPr/>
      <dgm:t>
        <a:bodyPr/>
        <a:lstStyle/>
        <a:p>
          <a:endParaRPr lang="it-IT"/>
        </a:p>
      </dgm:t>
    </dgm:pt>
    <dgm:pt modelId="{93EDA522-2124-403B-8756-C300CFBD6024}" type="sibTrans" cxnId="{925CDC1E-0CB0-4DDD-9A5D-A7B78238CD86}">
      <dgm:prSet/>
      <dgm:spPr/>
      <dgm:t>
        <a:bodyPr/>
        <a:lstStyle/>
        <a:p>
          <a:endParaRPr lang="it-IT"/>
        </a:p>
      </dgm:t>
    </dgm:pt>
    <dgm:pt modelId="{0A6C818E-C575-409C-BF17-F53E080E2483}">
      <dgm:prSet phldrT="[Testo]" custT="1"/>
      <dgm:spPr/>
      <dgm:t>
        <a:bodyPr/>
        <a:lstStyle/>
        <a:p>
          <a:pPr algn="l"/>
          <a:r>
            <a:rPr lang="it-IT" sz="1500" dirty="0"/>
            <a:t>- Presentazione analisi dati territorio</a:t>
          </a:r>
        </a:p>
        <a:p>
          <a:pPr algn="l"/>
          <a:r>
            <a:rPr lang="it-IT" sz="1500" dirty="0"/>
            <a:t>- Proposte n. 4 schede </a:t>
          </a:r>
          <a:r>
            <a:rPr lang="it-IT" sz="1500" dirty="0" err="1"/>
            <a:t>macrobiettivi</a:t>
          </a:r>
          <a:r>
            <a:rPr lang="it-IT" sz="1500" dirty="0"/>
            <a:t>:</a:t>
          </a:r>
        </a:p>
        <a:p>
          <a:pPr algn="l"/>
          <a:r>
            <a:rPr lang="it-IT" sz="1500" dirty="0"/>
            <a:t>1) Valorizzazione territorio </a:t>
          </a:r>
        </a:p>
        <a:p>
          <a:pPr algn="l"/>
          <a:r>
            <a:rPr lang="it-IT" sz="1500" dirty="0"/>
            <a:t>2)Rilancio filiera</a:t>
          </a:r>
        </a:p>
        <a:p>
          <a:pPr algn="l"/>
          <a:r>
            <a:rPr lang="it-IT" sz="1500" dirty="0"/>
            <a:t>3) Riorganizzazione attori filiera</a:t>
          </a:r>
        </a:p>
        <a:p>
          <a:pPr algn="l"/>
          <a:r>
            <a:rPr lang="it-IT" sz="1500" dirty="0"/>
            <a:t>4) Riccagioia</a:t>
          </a:r>
        </a:p>
        <a:p>
          <a:pPr algn="l"/>
          <a:endParaRPr lang="it-IT" sz="1500" dirty="0"/>
        </a:p>
        <a:p>
          <a:pPr algn="l"/>
          <a:endParaRPr lang="it-IT" sz="1500" dirty="0"/>
        </a:p>
        <a:p>
          <a:pPr algn="l"/>
          <a:endParaRPr lang="it-IT" sz="1500" dirty="0"/>
        </a:p>
      </dgm:t>
    </dgm:pt>
    <dgm:pt modelId="{DEEE2687-F716-4ADF-9F08-3A03BF2F48A3}" type="parTrans" cxnId="{42EF7309-92B4-407A-88E6-608E5FB2B0C8}">
      <dgm:prSet/>
      <dgm:spPr/>
      <dgm:t>
        <a:bodyPr/>
        <a:lstStyle/>
        <a:p>
          <a:endParaRPr lang="it-IT"/>
        </a:p>
      </dgm:t>
    </dgm:pt>
    <dgm:pt modelId="{5E3C86EC-B4C4-47CC-BFAD-66588014C1D1}" type="sibTrans" cxnId="{42EF7309-92B4-407A-88E6-608E5FB2B0C8}">
      <dgm:prSet/>
      <dgm:spPr/>
      <dgm:t>
        <a:bodyPr/>
        <a:lstStyle/>
        <a:p>
          <a:endParaRPr lang="it-IT"/>
        </a:p>
      </dgm:t>
    </dgm:pt>
    <dgm:pt modelId="{CF057645-B3A1-41E2-990C-C03E8AE3EC76}">
      <dgm:prSet phldrT="[Testo]" custT="1"/>
      <dgm:spPr/>
      <dgm:t>
        <a:bodyPr/>
        <a:lstStyle/>
        <a:p>
          <a:pPr algn="l"/>
          <a:r>
            <a:rPr lang="it-IT" sz="1500" dirty="0"/>
            <a:t>- Attivazione Tavoli di denominazione </a:t>
          </a:r>
        </a:p>
        <a:p>
          <a:pPr algn="l"/>
          <a:r>
            <a:rPr lang="it-IT" sz="1500" dirty="0"/>
            <a:t>- Codice etico</a:t>
          </a:r>
        </a:p>
        <a:p>
          <a:pPr algn="l"/>
          <a:r>
            <a:rPr lang="it-IT" sz="1500" dirty="0"/>
            <a:t>- Ripresa lavori disciplinari</a:t>
          </a:r>
        </a:p>
        <a:p>
          <a:pPr algn="l"/>
          <a:r>
            <a:rPr lang="it-IT" sz="1500" dirty="0"/>
            <a:t>- Proposti gli esperti per il </a:t>
          </a:r>
          <a:r>
            <a:rPr lang="it-IT" sz="1500" dirty="0" err="1"/>
            <a:t>pre</a:t>
          </a:r>
          <a:r>
            <a:rPr lang="it-IT" sz="1500" dirty="0"/>
            <a:t>-piano </a:t>
          </a:r>
        </a:p>
        <a:p>
          <a:pPr algn="l"/>
          <a:r>
            <a:rPr lang="it-IT" sz="1500" dirty="0"/>
            <a:t>- Scheda attività CCIAA Pavia e rinnovo accordo </a:t>
          </a:r>
        </a:p>
        <a:p>
          <a:pPr algn="l"/>
          <a:endParaRPr lang="it-IT" sz="1800" dirty="0"/>
        </a:p>
      </dgm:t>
    </dgm:pt>
    <dgm:pt modelId="{066C076E-CD37-4A46-A9EE-956192E3FB89}" type="parTrans" cxnId="{F94FA29B-15BC-4869-8424-5E0FEA8CD70B}">
      <dgm:prSet/>
      <dgm:spPr/>
      <dgm:t>
        <a:bodyPr/>
        <a:lstStyle/>
        <a:p>
          <a:endParaRPr lang="it-IT"/>
        </a:p>
      </dgm:t>
    </dgm:pt>
    <dgm:pt modelId="{9240016C-C3DD-48C2-A08C-3DEB6F1A5A8A}" type="sibTrans" cxnId="{F94FA29B-15BC-4869-8424-5E0FEA8CD70B}">
      <dgm:prSet/>
      <dgm:spPr/>
      <dgm:t>
        <a:bodyPr/>
        <a:lstStyle/>
        <a:p>
          <a:endParaRPr lang="it-IT"/>
        </a:p>
      </dgm:t>
    </dgm:pt>
    <dgm:pt modelId="{3CCCBBCB-298F-4C18-8D2D-56645A39A675}" type="pres">
      <dgm:prSet presAssocID="{CF25E5D9-FD23-4D30-B762-119A5CE52CE8}" presName="Name0" presStyleCnt="0">
        <dgm:presLayoutVars>
          <dgm:dir/>
          <dgm:resizeHandles val="exact"/>
        </dgm:presLayoutVars>
      </dgm:prSet>
      <dgm:spPr/>
    </dgm:pt>
    <dgm:pt modelId="{882857C6-F7DC-42EA-86B3-6441EE8DB618}" type="pres">
      <dgm:prSet presAssocID="{CF25E5D9-FD23-4D30-B762-119A5CE52CE8}" presName="bkgdShp" presStyleLbl="alignAccFollowNode1" presStyleIdx="0" presStyleCnt="1" custScaleY="50777"/>
      <dgm:spPr/>
    </dgm:pt>
    <dgm:pt modelId="{143ACDE7-6C9A-4B35-A4A9-9056ECC109C0}" type="pres">
      <dgm:prSet presAssocID="{CF25E5D9-FD23-4D30-B762-119A5CE52CE8}" presName="linComp" presStyleCnt="0"/>
      <dgm:spPr/>
    </dgm:pt>
    <dgm:pt modelId="{542235C7-1FA6-4306-B7F9-A0A18DA2C35D}" type="pres">
      <dgm:prSet presAssocID="{75CF4C12-294D-4512-A232-75E1ED711B75}" presName="compNode" presStyleCnt="0"/>
      <dgm:spPr/>
    </dgm:pt>
    <dgm:pt modelId="{9DFB6834-0556-43B1-98D0-2DC0D98ED0FE}" type="pres">
      <dgm:prSet presAssocID="{75CF4C12-294D-4512-A232-75E1ED711B75}" presName="node" presStyleLbl="node1" presStyleIdx="0" presStyleCnt="3" custLinFactNeighborY="-21032">
        <dgm:presLayoutVars>
          <dgm:bulletEnabled val="1"/>
        </dgm:presLayoutVars>
      </dgm:prSet>
      <dgm:spPr/>
    </dgm:pt>
    <dgm:pt modelId="{1269034C-C5B5-4B5A-A6CE-B75367BAB2A9}" type="pres">
      <dgm:prSet presAssocID="{75CF4C12-294D-4512-A232-75E1ED711B75}" presName="invisiNode" presStyleLbl="node1" presStyleIdx="0" presStyleCnt="3"/>
      <dgm:spPr/>
    </dgm:pt>
    <dgm:pt modelId="{533E6EE1-C9D3-4D77-A872-F1B6E9789F0D}" type="pres">
      <dgm:prSet presAssocID="{75CF4C12-294D-4512-A232-75E1ED711B75}" presName="imagNode" presStyleLbl="fgImgPlace1" presStyleIdx="0" presStyleCnt="3" custScaleY="59502"/>
      <dgm:spPr/>
    </dgm:pt>
    <dgm:pt modelId="{45003763-7077-47D4-A762-778BED8176BA}" type="pres">
      <dgm:prSet presAssocID="{93EDA522-2124-403B-8756-C300CFBD6024}" presName="sibTrans" presStyleLbl="sibTrans2D1" presStyleIdx="0" presStyleCnt="0"/>
      <dgm:spPr/>
    </dgm:pt>
    <dgm:pt modelId="{A3759819-2349-474E-81C9-E0EC188F0336}" type="pres">
      <dgm:prSet presAssocID="{0A6C818E-C575-409C-BF17-F53E080E2483}" presName="compNode" presStyleCnt="0"/>
      <dgm:spPr/>
    </dgm:pt>
    <dgm:pt modelId="{720EA9F2-F17C-41EE-8303-DA544D7CFE40}" type="pres">
      <dgm:prSet presAssocID="{0A6C818E-C575-409C-BF17-F53E080E2483}" presName="node" presStyleLbl="node1" presStyleIdx="1" presStyleCnt="3" custLinFactNeighborY="-21032">
        <dgm:presLayoutVars>
          <dgm:bulletEnabled val="1"/>
        </dgm:presLayoutVars>
      </dgm:prSet>
      <dgm:spPr/>
    </dgm:pt>
    <dgm:pt modelId="{67F565D4-1753-44BE-B1EC-20BC3643A074}" type="pres">
      <dgm:prSet presAssocID="{0A6C818E-C575-409C-BF17-F53E080E2483}" presName="invisiNode" presStyleLbl="node1" presStyleIdx="1" presStyleCnt="3"/>
      <dgm:spPr/>
    </dgm:pt>
    <dgm:pt modelId="{DE63A7AE-BF21-42AB-B418-25C0F39A6046}" type="pres">
      <dgm:prSet presAssocID="{0A6C818E-C575-409C-BF17-F53E080E2483}" presName="imagNode" presStyleLbl="fgImgPlace1" presStyleIdx="1" presStyleCnt="3" custScaleY="59502"/>
      <dgm:spPr/>
    </dgm:pt>
    <dgm:pt modelId="{D1D8E0C2-F2A9-4273-B5C1-7588F23D255B}" type="pres">
      <dgm:prSet presAssocID="{5E3C86EC-B4C4-47CC-BFAD-66588014C1D1}" presName="sibTrans" presStyleLbl="sibTrans2D1" presStyleIdx="0" presStyleCnt="0"/>
      <dgm:spPr/>
    </dgm:pt>
    <dgm:pt modelId="{4A7A732C-D39B-41B7-9D47-EB6CC2E7484C}" type="pres">
      <dgm:prSet presAssocID="{CF057645-B3A1-41E2-990C-C03E8AE3EC76}" presName="compNode" presStyleCnt="0"/>
      <dgm:spPr/>
    </dgm:pt>
    <dgm:pt modelId="{D34D893E-195A-4957-98D7-BF36E40E3C85}" type="pres">
      <dgm:prSet presAssocID="{CF057645-B3A1-41E2-990C-C03E8AE3EC76}" presName="node" presStyleLbl="node1" presStyleIdx="2" presStyleCnt="3" custLinFactNeighborY="-21032">
        <dgm:presLayoutVars>
          <dgm:bulletEnabled val="1"/>
        </dgm:presLayoutVars>
      </dgm:prSet>
      <dgm:spPr/>
    </dgm:pt>
    <dgm:pt modelId="{E320304C-96BC-46C9-9AA2-4887783122B4}" type="pres">
      <dgm:prSet presAssocID="{CF057645-B3A1-41E2-990C-C03E8AE3EC76}" presName="invisiNode" presStyleLbl="node1" presStyleIdx="2" presStyleCnt="3"/>
      <dgm:spPr/>
    </dgm:pt>
    <dgm:pt modelId="{7ECC7EE1-F01B-463F-B5C1-7ADFE6CEACA0}" type="pres">
      <dgm:prSet presAssocID="{CF057645-B3A1-41E2-990C-C03E8AE3EC76}" presName="imagNode" presStyleLbl="fgImgPlace1" presStyleIdx="2" presStyleCnt="3" custScaleY="59502"/>
      <dgm:spPr/>
    </dgm:pt>
  </dgm:ptLst>
  <dgm:cxnLst>
    <dgm:cxn modelId="{42EF7309-92B4-407A-88E6-608E5FB2B0C8}" srcId="{CF25E5D9-FD23-4D30-B762-119A5CE52CE8}" destId="{0A6C818E-C575-409C-BF17-F53E080E2483}" srcOrd="1" destOrd="0" parTransId="{DEEE2687-F716-4ADF-9F08-3A03BF2F48A3}" sibTransId="{5E3C86EC-B4C4-47CC-BFAD-66588014C1D1}"/>
    <dgm:cxn modelId="{5844F816-5837-4640-9A69-107D57D19056}" type="presOf" srcId="{CF25E5D9-FD23-4D30-B762-119A5CE52CE8}" destId="{3CCCBBCB-298F-4C18-8D2D-56645A39A675}" srcOrd="0" destOrd="0" presId="urn:microsoft.com/office/officeart/2005/8/layout/pList2"/>
    <dgm:cxn modelId="{9CD03B1B-3F47-4140-B6ED-50F0873C6FFD}" type="presOf" srcId="{5E3C86EC-B4C4-47CC-BFAD-66588014C1D1}" destId="{D1D8E0C2-F2A9-4273-B5C1-7588F23D255B}" srcOrd="0" destOrd="0" presId="urn:microsoft.com/office/officeart/2005/8/layout/pList2"/>
    <dgm:cxn modelId="{925CDC1E-0CB0-4DDD-9A5D-A7B78238CD86}" srcId="{CF25E5D9-FD23-4D30-B762-119A5CE52CE8}" destId="{75CF4C12-294D-4512-A232-75E1ED711B75}" srcOrd="0" destOrd="0" parTransId="{30343392-3D83-4672-AD3B-656BA448C485}" sibTransId="{93EDA522-2124-403B-8756-C300CFBD6024}"/>
    <dgm:cxn modelId="{DC210D29-A869-4CBF-8CCE-07EE2A5F46FF}" type="presOf" srcId="{93EDA522-2124-403B-8756-C300CFBD6024}" destId="{45003763-7077-47D4-A762-778BED8176BA}" srcOrd="0" destOrd="0" presId="urn:microsoft.com/office/officeart/2005/8/layout/pList2"/>
    <dgm:cxn modelId="{8E6C5B2D-0890-47DE-8401-E9E99F08E5ED}" type="presOf" srcId="{CF057645-B3A1-41E2-990C-C03E8AE3EC76}" destId="{D34D893E-195A-4957-98D7-BF36E40E3C85}" srcOrd="0" destOrd="0" presId="urn:microsoft.com/office/officeart/2005/8/layout/pList2"/>
    <dgm:cxn modelId="{76760299-07D9-42D4-8305-B9F2D116F4D9}" type="presOf" srcId="{0A6C818E-C575-409C-BF17-F53E080E2483}" destId="{720EA9F2-F17C-41EE-8303-DA544D7CFE40}" srcOrd="0" destOrd="0" presId="urn:microsoft.com/office/officeart/2005/8/layout/pList2"/>
    <dgm:cxn modelId="{F94FA29B-15BC-4869-8424-5E0FEA8CD70B}" srcId="{CF25E5D9-FD23-4D30-B762-119A5CE52CE8}" destId="{CF057645-B3A1-41E2-990C-C03E8AE3EC76}" srcOrd="2" destOrd="0" parTransId="{066C076E-CD37-4A46-A9EE-956192E3FB89}" sibTransId="{9240016C-C3DD-48C2-A08C-3DEB6F1A5A8A}"/>
    <dgm:cxn modelId="{2084BCCC-ECE9-48EB-AC1D-7285FBA4348F}" type="presOf" srcId="{75CF4C12-294D-4512-A232-75E1ED711B75}" destId="{9DFB6834-0556-43B1-98D0-2DC0D98ED0FE}" srcOrd="0" destOrd="0" presId="urn:microsoft.com/office/officeart/2005/8/layout/pList2"/>
    <dgm:cxn modelId="{C9EBB685-5AD8-4F0F-B74E-E0A4339E92FD}" type="presParOf" srcId="{3CCCBBCB-298F-4C18-8D2D-56645A39A675}" destId="{882857C6-F7DC-42EA-86B3-6441EE8DB618}" srcOrd="0" destOrd="0" presId="urn:microsoft.com/office/officeart/2005/8/layout/pList2"/>
    <dgm:cxn modelId="{382D0C3B-9487-4186-841C-6AFE5D85369F}" type="presParOf" srcId="{3CCCBBCB-298F-4C18-8D2D-56645A39A675}" destId="{143ACDE7-6C9A-4B35-A4A9-9056ECC109C0}" srcOrd="1" destOrd="0" presId="urn:microsoft.com/office/officeart/2005/8/layout/pList2"/>
    <dgm:cxn modelId="{2494D932-4438-4C78-895E-D7DBB474B355}" type="presParOf" srcId="{143ACDE7-6C9A-4B35-A4A9-9056ECC109C0}" destId="{542235C7-1FA6-4306-B7F9-A0A18DA2C35D}" srcOrd="0" destOrd="0" presId="urn:microsoft.com/office/officeart/2005/8/layout/pList2"/>
    <dgm:cxn modelId="{C8256FFF-0ED4-4B32-B966-D765B6AFBC19}" type="presParOf" srcId="{542235C7-1FA6-4306-B7F9-A0A18DA2C35D}" destId="{9DFB6834-0556-43B1-98D0-2DC0D98ED0FE}" srcOrd="0" destOrd="0" presId="urn:microsoft.com/office/officeart/2005/8/layout/pList2"/>
    <dgm:cxn modelId="{C5B59692-EB97-486E-BACC-D177DE472CBD}" type="presParOf" srcId="{542235C7-1FA6-4306-B7F9-A0A18DA2C35D}" destId="{1269034C-C5B5-4B5A-A6CE-B75367BAB2A9}" srcOrd="1" destOrd="0" presId="urn:microsoft.com/office/officeart/2005/8/layout/pList2"/>
    <dgm:cxn modelId="{F2FE0488-2A63-48A0-8925-45D2F8A9D927}" type="presParOf" srcId="{542235C7-1FA6-4306-B7F9-A0A18DA2C35D}" destId="{533E6EE1-C9D3-4D77-A872-F1B6E9789F0D}" srcOrd="2" destOrd="0" presId="urn:microsoft.com/office/officeart/2005/8/layout/pList2"/>
    <dgm:cxn modelId="{EAACFBB0-7B31-4AE7-B686-AB53EB5CE218}" type="presParOf" srcId="{143ACDE7-6C9A-4B35-A4A9-9056ECC109C0}" destId="{45003763-7077-47D4-A762-778BED8176BA}" srcOrd="1" destOrd="0" presId="urn:microsoft.com/office/officeart/2005/8/layout/pList2"/>
    <dgm:cxn modelId="{08FD6F6A-34A5-4C66-A89F-41B8FC40FD2C}" type="presParOf" srcId="{143ACDE7-6C9A-4B35-A4A9-9056ECC109C0}" destId="{A3759819-2349-474E-81C9-E0EC188F0336}" srcOrd="2" destOrd="0" presId="urn:microsoft.com/office/officeart/2005/8/layout/pList2"/>
    <dgm:cxn modelId="{43FCC568-0AEE-4F67-8AF1-58C847CCB841}" type="presParOf" srcId="{A3759819-2349-474E-81C9-E0EC188F0336}" destId="{720EA9F2-F17C-41EE-8303-DA544D7CFE40}" srcOrd="0" destOrd="0" presId="urn:microsoft.com/office/officeart/2005/8/layout/pList2"/>
    <dgm:cxn modelId="{BED8D5D7-7B04-4BD6-BF30-C7063C493212}" type="presParOf" srcId="{A3759819-2349-474E-81C9-E0EC188F0336}" destId="{67F565D4-1753-44BE-B1EC-20BC3643A074}" srcOrd="1" destOrd="0" presId="urn:microsoft.com/office/officeart/2005/8/layout/pList2"/>
    <dgm:cxn modelId="{FEC949EC-A7F0-491B-8D3E-497390BD681B}" type="presParOf" srcId="{A3759819-2349-474E-81C9-E0EC188F0336}" destId="{DE63A7AE-BF21-42AB-B418-25C0F39A6046}" srcOrd="2" destOrd="0" presId="urn:microsoft.com/office/officeart/2005/8/layout/pList2"/>
    <dgm:cxn modelId="{1A28FA61-C264-40E1-A47F-49B7E350DFA0}" type="presParOf" srcId="{143ACDE7-6C9A-4B35-A4A9-9056ECC109C0}" destId="{D1D8E0C2-F2A9-4273-B5C1-7588F23D255B}" srcOrd="3" destOrd="0" presId="urn:microsoft.com/office/officeart/2005/8/layout/pList2"/>
    <dgm:cxn modelId="{C6FFB073-F112-47CD-B186-9A6F428678BB}" type="presParOf" srcId="{143ACDE7-6C9A-4B35-A4A9-9056ECC109C0}" destId="{4A7A732C-D39B-41B7-9D47-EB6CC2E7484C}" srcOrd="4" destOrd="0" presId="urn:microsoft.com/office/officeart/2005/8/layout/pList2"/>
    <dgm:cxn modelId="{D0148298-7408-4EE5-88CF-DF88BAC67C95}" type="presParOf" srcId="{4A7A732C-D39B-41B7-9D47-EB6CC2E7484C}" destId="{D34D893E-195A-4957-98D7-BF36E40E3C85}" srcOrd="0" destOrd="0" presId="urn:microsoft.com/office/officeart/2005/8/layout/pList2"/>
    <dgm:cxn modelId="{C2414FF2-D791-4628-BFF1-4A53AF586B4D}" type="presParOf" srcId="{4A7A732C-D39B-41B7-9D47-EB6CC2E7484C}" destId="{E320304C-96BC-46C9-9AA2-4887783122B4}" srcOrd="1" destOrd="0" presId="urn:microsoft.com/office/officeart/2005/8/layout/pList2"/>
    <dgm:cxn modelId="{5B695868-DE4B-4B79-BC55-5DB9FFB44197}" type="presParOf" srcId="{4A7A732C-D39B-41B7-9D47-EB6CC2E7484C}" destId="{7ECC7EE1-F01B-463F-B5C1-7ADFE6CEACA0}" srcOrd="2" destOrd="0" presId="urn:microsoft.com/office/officeart/2005/8/layout/p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25E5D9-FD23-4D30-B762-119A5CE52CE8}" type="doc">
      <dgm:prSet loTypeId="urn:microsoft.com/office/officeart/2005/8/layout/pList2" loCatId="list" qsTypeId="urn:microsoft.com/office/officeart/2005/8/quickstyle/simple1" qsCatId="simple" csTypeId="urn:microsoft.com/office/officeart/2005/8/colors/accent1_2" csCatId="accent1" phldr="1"/>
      <dgm:spPr/>
    </dgm:pt>
    <dgm:pt modelId="{75CF4C12-294D-4512-A232-75E1ED711B75}">
      <dgm:prSet phldrT="[Testo]" custT="1"/>
      <dgm:spPr/>
      <dgm:t>
        <a:bodyPr/>
        <a:lstStyle/>
        <a:p>
          <a:pPr algn="l"/>
          <a:r>
            <a:rPr lang="it-IT" sz="1500" dirty="0"/>
            <a:t>Attivazione Tavoli di denominazione</a:t>
          </a:r>
        </a:p>
        <a:p>
          <a:pPr algn="l"/>
          <a:r>
            <a:rPr lang="it-IT" sz="1500" dirty="0"/>
            <a:t>Approvazione Regolamento Tavoli   </a:t>
          </a:r>
        </a:p>
        <a:p>
          <a:pPr algn="l"/>
          <a:r>
            <a:rPr lang="it-IT" sz="1500" dirty="0"/>
            <a:t>Codice etico</a:t>
          </a:r>
        </a:p>
        <a:p>
          <a:pPr algn="l"/>
          <a:r>
            <a:rPr lang="it-IT" sz="1500" dirty="0"/>
            <a:t>Documento Pre- piano</a:t>
          </a:r>
        </a:p>
        <a:p>
          <a:pPr algn="l"/>
          <a:r>
            <a:rPr lang="it-IT" sz="1500" dirty="0"/>
            <a:t>Accordo Unioncamere</a:t>
          </a:r>
        </a:p>
        <a:p>
          <a:pPr algn="l"/>
          <a:r>
            <a:rPr lang="it-IT" sz="1500" dirty="0"/>
            <a:t>Attivazione tavoli con i sindaci</a:t>
          </a:r>
        </a:p>
        <a:p>
          <a:pPr algn="l"/>
          <a:r>
            <a:rPr lang="it-IT" sz="1500" dirty="0"/>
            <a:t>Ipotesi ripartizione voti </a:t>
          </a:r>
        </a:p>
        <a:p>
          <a:pPr algn="l"/>
          <a:endParaRPr lang="it-IT" sz="1500" dirty="0"/>
        </a:p>
        <a:p>
          <a:pPr algn="l"/>
          <a:endParaRPr lang="it-IT" sz="1500" dirty="0"/>
        </a:p>
        <a:p>
          <a:pPr algn="l"/>
          <a:endParaRPr lang="it-IT" sz="1500" dirty="0"/>
        </a:p>
        <a:p>
          <a:pPr algn="l"/>
          <a:endParaRPr lang="it-IT" sz="1800" dirty="0"/>
        </a:p>
      </dgm:t>
    </dgm:pt>
    <dgm:pt modelId="{30343392-3D83-4672-AD3B-656BA448C485}" type="parTrans" cxnId="{925CDC1E-0CB0-4DDD-9A5D-A7B78238CD86}">
      <dgm:prSet/>
      <dgm:spPr/>
      <dgm:t>
        <a:bodyPr/>
        <a:lstStyle/>
        <a:p>
          <a:endParaRPr lang="it-IT"/>
        </a:p>
      </dgm:t>
    </dgm:pt>
    <dgm:pt modelId="{93EDA522-2124-403B-8756-C300CFBD6024}" type="sibTrans" cxnId="{925CDC1E-0CB0-4DDD-9A5D-A7B78238CD86}">
      <dgm:prSet/>
      <dgm:spPr/>
      <dgm:t>
        <a:bodyPr/>
        <a:lstStyle/>
        <a:p>
          <a:endParaRPr lang="it-IT"/>
        </a:p>
      </dgm:t>
    </dgm:pt>
    <dgm:pt modelId="{0A6C818E-C575-409C-BF17-F53E080E2483}">
      <dgm:prSet phldrT="[Testo]" custT="1"/>
      <dgm:spPr/>
      <dgm:t>
        <a:bodyPr/>
        <a:lstStyle/>
        <a:p>
          <a:pPr algn="l"/>
          <a:r>
            <a:rPr lang="it-IT" sz="1500" dirty="0"/>
            <a:t>Resoconto lavoro Tavoli di denominazione</a:t>
          </a:r>
        </a:p>
        <a:p>
          <a:pPr algn="l"/>
          <a:r>
            <a:rPr lang="it-IT" sz="1500" dirty="0"/>
            <a:t>Agreement Consorzio – Distretto</a:t>
          </a:r>
        </a:p>
        <a:p>
          <a:pPr algn="l"/>
          <a:r>
            <a:rPr lang="it-IT" sz="1500" dirty="0"/>
            <a:t>Attività Consorzio – Unioncamere</a:t>
          </a:r>
        </a:p>
        <a:p>
          <a:pPr algn="l"/>
          <a:r>
            <a:rPr lang="it-IT" sz="1500" dirty="0"/>
            <a:t>Piano attività Consorzio 2019</a:t>
          </a:r>
        </a:p>
        <a:p>
          <a:pPr algn="l"/>
          <a:r>
            <a:rPr lang="it-IT" sz="1500" dirty="0"/>
            <a:t>Recupero Erga omnes</a:t>
          </a:r>
        </a:p>
      </dgm:t>
    </dgm:pt>
    <dgm:pt modelId="{DEEE2687-F716-4ADF-9F08-3A03BF2F48A3}" type="parTrans" cxnId="{42EF7309-92B4-407A-88E6-608E5FB2B0C8}">
      <dgm:prSet/>
      <dgm:spPr/>
      <dgm:t>
        <a:bodyPr/>
        <a:lstStyle/>
        <a:p>
          <a:endParaRPr lang="it-IT"/>
        </a:p>
      </dgm:t>
    </dgm:pt>
    <dgm:pt modelId="{5E3C86EC-B4C4-47CC-BFAD-66588014C1D1}" type="sibTrans" cxnId="{42EF7309-92B4-407A-88E6-608E5FB2B0C8}">
      <dgm:prSet/>
      <dgm:spPr/>
      <dgm:t>
        <a:bodyPr/>
        <a:lstStyle/>
        <a:p>
          <a:endParaRPr lang="it-IT"/>
        </a:p>
      </dgm:t>
    </dgm:pt>
    <dgm:pt modelId="{E6C0B335-2A7B-4E87-AD1A-206B0C0BDB30}" type="pres">
      <dgm:prSet presAssocID="{CF25E5D9-FD23-4D30-B762-119A5CE52CE8}" presName="Name0" presStyleCnt="0">
        <dgm:presLayoutVars>
          <dgm:dir/>
          <dgm:resizeHandles val="exact"/>
        </dgm:presLayoutVars>
      </dgm:prSet>
      <dgm:spPr/>
    </dgm:pt>
    <dgm:pt modelId="{83948C73-6A7B-475A-B444-02ADB1440AE6}" type="pres">
      <dgm:prSet presAssocID="{CF25E5D9-FD23-4D30-B762-119A5CE52CE8}" presName="bkgdShp" presStyleLbl="alignAccFollowNode1" presStyleIdx="0" presStyleCnt="1"/>
      <dgm:spPr/>
    </dgm:pt>
    <dgm:pt modelId="{A8D65CC5-221F-4793-87F3-0195176A5EB4}" type="pres">
      <dgm:prSet presAssocID="{CF25E5D9-FD23-4D30-B762-119A5CE52CE8}" presName="linComp" presStyleCnt="0"/>
      <dgm:spPr/>
    </dgm:pt>
    <dgm:pt modelId="{2DAE9938-DB2E-45E4-AA56-FFB60832BA6F}" type="pres">
      <dgm:prSet presAssocID="{75CF4C12-294D-4512-A232-75E1ED711B75}" presName="compNode" presStyleCnt="0"/>
      <dgm:spPr/>
    </dgm:pt>
    <dgm:pt modelId="{D776FB8A-D113-4AE4-BE91-9CBE76E29120}" type="pres">
      <dgm:prSet presAssocID="{75CF4C12-294D-4512-A232-75E1ED711B75}" presName="node" presStyleLbl="node1" presStyleIdx="0" presStyleCnt="2" custScaleX="88968" custScaleY="120748" custLinFactNeighborX="-588" custLinFactNeighborY="2421">
        <dgm:presLayoutVars>
          <dgm:bulletEnabled val="1"/>
        </dgm:presLayoutVars>
      </dgm:prSet>
      <dgm:spPr/>
    </dgm:pt>
    <dgm:pt modelId="{7CE58AE6-6D3F-4FD6-9511-73920ADB7779}" type="pres">
      <dgm:prSet presAssocID="{75CF4C12-294D-4512-A232-75E1ED711B75}" presName="invisiNode" presStyleLbl="node1" presStyleIdx="0" presStyleCnt="2"/>
      <dgm:spPr/>
    </dgm:pt>
    <dgm:pt modelId="{294C9778-0D26-43F3-B2DF-B1ACEE592A2F}" type="pres">
      <dgm:prSet presAssocID="{75CF4C12-294D-4512-A232-75E1ED711B75}" presName="imagNode" presStyleLbl="fgImgPlace1" presStyleIdx="0" presStyleCnt="2" custScaleX="89788" custLinFactNeighborX="-595" custLinFactNeighborY="1924"/>
      <dgm:spPr/>
    </dgm:pt>
    <dgm:pt modelId="{8962A4A4-3A32-42BE-8B49-029E67E3DFE0}" type="pres">
      <dgm:prSet presAssocID="{93EDA522-2124-403B-8756-C300CFBD6024}" presName="sibTrans" presStyleLbl="sibTrans2D1" presStyleIdx="0" presStyleCnt="0"/>
      <dgm:spPr/>
    </dgm:pt>
    <dgm:pt modelId="{CBCCA3F9-91ED-420C-B765-CA55D3040822}" type="pres">
      <dgm:prSet presAssocID="{0A6C818E-C575-409C-BF17-F53E080E2483}" presName="compNode" presStyleCnt="0"/>
      <dgm:spPr/>
    </dgm:pt>
    <dgm:pt modelId="{224ADF7A-8B3E-4A11-9CD7-2BCE97979963}" type="pres">
      <dgm:prSet presAssocID="{0A6C818E-C575-409C-BF17-F53E080E2483}" presName="node" presStyleLbl="node1" presStyleIdx="1" presStyleCnt="2" custScaleX="90344" custScaleY="119385" custLinFactNeighborX="1765" custLinFactNeighborY="-619">
        <dgm:presLayoutVars>
          <dgm:bulletEnabled val="1"/>
        </dgm:presLayoutVars>
      </dgm:prSet>
      <dgm:spPr/>
    </dgm:pt>
    <dgm:pt modelId="{71C04C9E-CBBB-44C7-A43D-F92782C9392B}" type="pres">
      <dgm:prSet presAssocID="{0A6C818E-C575-409C-BF17-F53E080E2483}" presName="invisiNode" presStyleLbl="node1" presStyleIdx="1" presStyleCnt="2"/>
      <dgm:spPr/>
    </dgm:pt>
    <dgm:pt modelId="{E149D977-9A4F-487E-ADEE-0CAF8EA129C6}" type="pres">
      <dgm:prSet presAssocID="{0A6C818E-C575-409C-BF17-F53E080E2483}" presName="imagNode" presStyleLbl="fgImgPlace1" presStyleIdx="1" presStyleCnt="2" custScaleX="90084" custLinFactNeighborX="2089" custLinFactNeighborY="219"/>
      <dgm:spPr/>
    </dgm:pt>
  </dgm:ptLst>
  <dgm:cxnLst>
    <dgm:cxn modelId="{42EF7309-92B4-407A-88E6-608E5FB2B0C8}" srcId="{CF25E5D9-FD23-4D30-B762-119A5CE52CE8}" destId="{0A6C818E-C575-409C-BF17-F53E080E2483}" srcOrd="1" destOrd="0" parTransId="{DEEE2687-F716-4ADF-9F08-3A03BF2F48A3}" sibTransId="{5E3C86EC-B4C4-47CC-BFAD-66588014C1D1}"/>
    <dgm:cxn modelId="{2B797E19-26A3-4BB8-BC1F-06F43DC91B62}" type="presOf" srcId="{93EDA522-2124-403B-8756-C300CFBD6024}" destId="{8962A4A4-3A32-42BE-8B49-029E67E3DFE0}" srcOrd="0" destOrd="0" presId="urn:microsoft.com/office/officeart/2005/8/layout/pList2"/>
    <dgm:cxn modelId="{925CDC1E-0CB0-4DDD-9A5D-A7B78238CD86}" srcId="{CF25E5D9-FD23-4D30-B762-119A5CE52CE8}" destId="{75CF4C12-294D-4512-A232-75E1ED711B75}" srcOrd="0" destOrd="0" parTransId="{30343392-3D83-4672-AD3B-656BA448C485}" sibTransId="{93EDA522-2124-403B-8756-C300CFBD6024}"/>
    <dgm:cxn modelId="{B8126FA0-F1C7-4F11-829C-D3FC69A74D3B}" type="presOf" srcId="{0A6C818E-C575-409C-BF17-F53E080E2483}" destId="{224ADF7A-8B3E-4A11-9CD7-2BCE97979963}" srcOrd="0" destOrd="0" presId="urn:microsoft.com/office/officeart/2005/8/layout/pList2"/>
    <dgm:cxn modelId="{9E6645EF-DC21-45C3-BD18-3E7F9DD5D57C}" type="presOf" srcId="{CF25E5D9-FD23-4D30-B762-119A5CE52CE8}" destId="{E6C0B335-2A7B-4E87-AD1A-206B0C0BDB30}" srcOrd="0" destOrd="0" presId="urn:microsoft.com/office/officeart/2005/8/layout/pList2"/>
    <dgm:cxn modelId="{2C5926F3-2AEF-4459-A558-46D4F7D1A839}" type="presOf" srcId="{75CF4C12-294D-4512-A232-75E1ED711B75}" destId="{D776FB8A-D113-4AE4-BE91-9CBE76E29120}" srcOrd="0" destOrd="0" presId="urn:microsoft.com/office/officeart/2005/8/layout/pList2"/>
    <dgm:cxn modelId="{A1C98695-0226-4500-B4ED-EF476488761E}" type="presParOf" srcId="{E6C0B335-2A7B-4E87-AD1A-206B0C0BDB30}" destId="{83948C73-6A7B-475A-B444-02ADB1440AE6}" srcOrd="0" destOrd="0" presId="urn:microsoft.com/office/officeart/2005/8/layout/pList2"/>
    <dgm:cxn modelId="{318E8997-9F18-43D1-8F4A-67AFE5DABA2A}" type="presParOf" srcId="{E6C0B335-2A7B-4E87-AD1A-206B0C0BDB30}" destId="{A8D65CC5-221F-4793-87F3-0195176A5EB4}" srcOrd="1" destOrd="0" presId="urn:microsoft.com/office/officeart/2005/8/layout/pList2"/>
    <dgm:cxn modelId="{8F94F560-ACF3-47C5-A05E-7FB8B001C89B}" type="presParOf" srcId="{A8D65CC5-221F-4793-87F3-0195176A5EB4}" destId="{2DAE9938-DB2E-45E4-AA56-FFB60832BA6F}" srcOrd="0" destOrd="0" presId="urn:microsoft.com/office/officeart/2005/8/layout/pList2"/>
    <dgm:cxn modelId="{721AA397-F9D5-4C51-AC06-0682CA0F555F}" type="presParOf" srcId="{2DAE9938-DB2E-45E4-AA56-FFB60832BA6F}" destId="{D776FB8A-D113-4AE4-BE91-9CBE76E29120}" srcOrd="0" destOrd="0" presId="urn:microsoft.com/office/officeart/2005/8/layout/pList2"/>
    <dgm:cxn modelId="{DA51C44A-0511-4775-9A4D-2CC6FEC84284}" type="presParOf" srcId="{2DAE9938-DB2E-45E4-AA56-FFB60832BA6F}" destId="{7CE58AE6-6D3F-4FD6-9511-73920ADB7779}" srcOrd="1" destOrd="0" presId="urn:microsoft.com/office/officeart/2005/8/layout/pList2"/>
    <dgm:cxn modelId="{BCA64D4F-0D0B-4F0F-BFEF-833A68B61010}" type="presParOf" srcId="{2DAE9938-DB2E-45E4-AA56-FFB60832BA6F}" destId="{294C9778-0D26-43F3-B2DF-B1ACEE592A2F}" srcOrd="2" destOrd="0" presId="urn:microsoft.com/office/officeart/2005/8/layout/pList2"/>
    <dgm:cxn modelId="{7F64ECAA-E8FA-48E3-A829-157583F52B72}" type="presParOf" srcId="{A8D65CC5-221F-4793-87F3-0195176A5EB4}" destId="{8962A4A4-3A32-42BE-8B49-029E67E3DFE0}" srcOrd="1" destOrd="0" presId="urn:microsoft.com/office/officeart/2005/8/layout/pList2"/>
    <dgm:cxn modelId="{4682491E-5F69-41DE-996D-9BD6877FAB32}" type="presParOf" srcId="{A8D65CC5-221F-4793-87F3-0195176A5EB4}" destId="{CBCCA3F9-91ED-420C-B765-CA55D3040822}" srcOrd="2" destOrd="0" presId="urn:microsoft.com/office/officeart/2005/8/layout/pList2"/>
    <dgm:cxn modelId="{859AB948-61A6-43FE-A496-1F7D3139A559}" type="presParOf" srcId="{CBCCA3F9-91ED-420C-B765-CA55D3040822}" destId="{224ADF7A-8B3E-4A11-9CD7-2BCE97979963}" srcOrd="0" destOrd="0" presId="urn:microsoft.com/office/officeart/2005/8/layout/pList2"/>
    <dgm:cxn modelId="{86312B23-323C-42AE-8D0C-4CC1F0B61253}" type="presParOf" srcId="{CBCCA3F9-91ED-420C-B765-CA55D3040822}" destId="{71C04C9E-CBBB-44C7-A43D-F92782C9392B}" srcOrd="1" destOrd="0" presId="urn:microsoft.com/office/officeart/2005/8/layout/pList2"/>
    <dgm:cxn modelId="{34029D65-1B82-41E4-B713-935B32BC2BF5}" type="presParOf" srcId="{CBCCA3F9-91ED-420C-B765-CA55D3040822}" destId="{E149D977-9A4F-487E-ADEE-0CAF8EA129C6}" srcOrd="2" destOrd="0" presId="urn:microsoft.com/office/officeart/2005/8/layout/p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857C6-F7DC-42EA-86B3-6441EE8DB618}">
      <dsp:nvSpPr>
        <dsp:cNvPr id="0" name=""/>
        <dsp:cNvSpPr/>
      </dsp:nvSpPr>
      <dsp:spPr>
        <a:xfrm>
          <a:off x="0" y="539272"/>
          <a:ext cx="7501290" cy="1112594"/>
        </a:xfrm>
        <a:prstGeom prst="roundRect">
          <a:avLst>
            <a:gd name="adj" fmla="val 10000"/>
          </a:avLst>
        </a:prstGeom>
        <a:solidFill>
          <a:schemeClr val="accent1">
            <a:alpha val="90000"/>
            <a:tint val="55000"/>
            <a:hueOff val="0"/>
            <a:satOff val="0"/>
            <a:lumOff val="0"/>
            <a:alphaOff val="0"/>
          </a:schemeClr>
        </a:solidFill>
        <a:ln w="12700" cap="flat" cmpd="sng" algn="ctr">
          <a:solidFill>
            <a:schemeClr val="accent1">
              <a:alpha val="90000"/>
              <a:tint val="5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3E6EE1-C9D3-4D77-A872-F1B6E9789F0D}">
      <dsp:nvSpPr>
        <dsp:cNvPr id="0" name=""/>
        <dsp:cNvSpPr/>
      </dsp:nvSpPr>
      <dsp:spPr>
        <a:xfrm>
          <a:off x="225038" y="617519"/>
          <a:ext cx="2203503" cy="956099"/>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FB6834-0556-43B1-98D0-2DC0D98ED0FE}">
      <dsp:nvSpPr>
        <dsp:cNvPr id="0" name=""/>
        <dsp:cNvSpPr/>
      </dsp:nvSpPr>
      <dsp:spPr>
        <a:xfrm rot="10800000">
          <a:off x="225038" y="1627889"/>
          <a:ext cx="2203503" cy="2678058"/>
        </a:xfrm>
        <a:prstGeom prst="round2SameRect">
          <a:avLst>
            <a:gd name="adj1" fmla="val 10500"/>
            <a:gd name="adj2" fmla="val 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it-IT" sz="1800" kern="1200" dirty="0"/>
        </a:p>
        <a:p>
          <a:pPr marL="0" lvl="0" indent="0" algn="ctr" defTabSz="800100">
            <a:lnSpc>
              <a:spcPct val="90000"/>
            </a:lnSpc>
            <a:spcBef>
              <a:spcPct val="0"/>
            </a:spcBef>
            <a:spcAft>
              <a:spcPct val="35000"/>
            </a:spcAft>
            <a:buNone/>
          </a:pPr>
          <a:endParaRPr lang="it-IT" sz="1800" kern="1200" dirty="0"/>
        </a:p>
        <a:p>
          <a:pPr marL="0" lvl="0" indent="0" algn="ctr" defTabSz="800100">
            <a:lnSpc>
              <a:spcPct val="90000"/>
            </a:lnSpc>
            <a:spcBef>
              <a:spcPct val="0"/>
            </a:spcBef>
            <a:spcAft>
              <a:spcPct val="35000"/>
            </a:spcAft>
            <a:buNone/>
          </a:pPr>
          <a:r>
            <a:rPr lang="it-IT" sz="1500" kern="1200" dirty="0"/>
            <a:t>I nodi da sciogliere sul territorio</a:t>
          </a:r>
        </a:p>
      </dsp:txBody>
      <dsp:txXfrm rot="10800000">
        <a:off x="292803" y="1627889"/>
        <a:ext cx="2067973" cy="2610293"/>
      </dsp:txXfrm>
    </dsp:sp>
    <dsp:sp modelId="{DE63A7AE-BF21-42AB-B418-25C0F39A6046}">
      <dsp:nvSpPr>
        <dsp:cNvPr id="0" name=""/>
        <dsp:cNvSpPr/>
      </dsp:nvSpPr>
      <dsp:spPr>
        <a:xfrm>
          <a:off x="2648893" y="617519"/>
          <a:ext cx="2203503" cy="956099"/>
        </a:xfrm>
        <a:prstGeom prst="roundRect">
          <a:avLst>
            <a:gd name="adj" fmla="val 10000"/>
          </a:avLst>
        </a:prstGeom>
        <a:solidFill>
          <a:schemeClr val="accent1">
            <a:tint val="50000"/>
            <a:hueOff val="-6487"/>
            <a:satOff val="311"/>
            <a:lumOff val="-1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0EA9F2-F17C-41EE-8303-DA544D7CFE40}">
      <dsp:nvSpPr>
        <dsp:cNvPr id="0" name=""/>
        <dsp:cNvSpPr/>
      </dsp:nvSpPr>
      <dsp:spPr>
        <a:xfrm rot="10800000">
          <a:off x="2648893" y="1627889"/>
          <a:ext cx="2203503" cy="2678058"/>
        </a:xfrm>
        <a:prstGeom prst="round2SameRect">
          <a:avLst>
            <a:gd name="adj1" fmla="val 10500"/>
            <a:gd name="adj2" fmla="val 0"/>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666750">
            <a:lnSpc>
              <a:spcPct val="90000"/>
            </a:lnSpc>
            <a:spcBef>
              <a:spcPct val="0"/>
            </a:spcBef>
            <a:spcAft>
              <a:spcPct val="35000"/>
            </a:spcAft>
            <a:buNone/>
          </a:pPr>
          <a:r>
            <a:rPr lang="it-IT" sz="1500" kern="1200" dirty="0"/>
            <a:t>- Presentazione analisi dati territorio</a:t>
          </a:r>
        </a:p>
        <a:p>
          <a:pPr marL="0" lvl="0" indent="0" algn="l" defTabSz="666750">
            <a:lnSpc>
              <a:spcPct val="90000"/>
            </a:lnSpc>
            <a:spcBef>
              <a:spcPct val="0"/>
            </a:spcBef>
            <a:spcAft>
              <a:spcPct val="35000"/>
            </a:spcAft>
            <a:buNone/>
          </a:pPr>
          <a:r>
            <a:rPr lang="it-IT" sz="1500" kern="1200" dirty="0"/>
            <a:t>- Proposte n. 4 schede </a:t>
          </a:r>
          <a:r>
            <a:rPr lang="it-IT" sz="1500" kern="1200" dirty="0" err="1"/>
            <a:t>macrobiettivi</a:t>
          </a:r>
          <a:r>
            <a:rPr lang="it-IT" sz="1500" kern="1200" dirty="0"/>
            <a:t>:</a:t>
          </a:r>
        </a:p>
        <a:p>
          <a:pPr marL="0" lvl="0" indent="0" algn="l" defTabSz="666750">
            <a:lnSpc>
              <a:spcPct val="90000"/>
            </a:lnSpc>
            <a:spcBef>
              <a:spcPct val="0"/>
            </a:spcBef>
            <a:spcAft>
              <a:spcPct val="35000"/>
            </a:spcAft>
            <a:buNone/>
          </a:pPr>
          <a:r>
            <a:rPr lang="it-IT" sz="1500" kern="1200" dirty="0"/>
            <a:t>1) Valorizzazione territorio </a:t>
          </a:r>
        </a:p>
        <a:p>
          <a:pPr marL="0" lvl="0" indent="0" algn="l" defTabSz="666750">
            <a:lnSpc>
              <a:spcPct val="90000"/>
            </a:lnSpc>
            <a:spcBef>
              <a:spcPct val="0"/>
            </a:spcBef>
            <a:spcAft>
              <a:spcPct val="35000"/>
            </a:spcAft>
            <a:buNone/>
          </a:pPr>
          <a:r>
            <a:rPr lang="it-IT" sz="1500" kern="1200" dirty="0"/>
            <a:t>2)Rilancio filiera</a:t>
          </a:r>
        </a:p>
        <a:p>
          <a:pPr marL="0" lvl="0" indent="0" algn="l" defTabSz="666750">
            <a:lnSpc>
              <a:spcPct val="90000"/>
            </a:lnSpc>
            <a:spcBef>
              <a:spcPct val="0"/>
            </a:spcBef>
            <a:spcAft>
              <a:spcPct val="35000"/>
            </a:spcAft>
            <a:buNone/>
          </a:pPr>
          <a:r>
            <a:rPr lang="it-IT" sz="1500" kern="1200" dirty="0"/>
            <a:t>3) Riorganizzazione attori filiera</a:t>
          </a:r>
        </a:p>
        <a:p>
          <a:pPr marL="0" lvl="0" indent="0" algn="l" defTabSz="666750">
            <a:lnSpc>
              <a:spcPct val="90000"/>
            </a:lnSpc>
            <a:spcBef>
              <a:spcPct val="0"/>
            </a:spcBef>
            <a:spcAft>
              <a:spcPct val="35000"/>
            </a:spcAft>
            <a:buNone/>
          </a:pPr>
          <a:r>
            <a:rPr lang="it-IT" sz="1500" kern="1200" dirty="0"/>
            <a:t>4) Riccagioia</a:t>
          </a:r>
        </a:p>
        <a:p>
          <a:pPr marL="0" lvl="0" indent="0" algn="l" defTabSz="666750">
            <a:lnSpc>
              <a:spcPct val="90000"/>
            </a:lnSpc>
            <a:spcBef>
              <a:spcPct val="0"/>
            </a:spcBef>
            <a:spcAft>
              <a:spcPct val="35000"/>
            </a:spcAft>
            <a:buNone/>
          </a:pPr>
          <a:endParaRPr lang="it-IT" sz="1500" kern="1200" dirty="0"/>
        </a:p>
        <a:p>
          <a:pPr marL="0" lvl="0" indent="0" algn="l" defTabSz="666750">
            <a:lnSpc>
              <a:spcPct val="90000"/>
            </a:lnSpc>
            <a:spcBef>
              <a:spcPct val="0"/>
            </a:spcBef>
            <a:spcAft>
              <a:spcPct val="35000"/>
            </a:spcAft>
            <a:buNone/>
          </a:pPr>
          <a:endParaRPr lang="it-IT" sz="1500" kern="1200" dirty="0"/>
        </a:p>
        <a:p>
          <a:pPr marL="0" lvl="0" indent="0" algn="l" defTabSz="666750">
            <a:lnSpc>
              <a:spcPct val="90000"/>
            </a:lnSpc>
            <a:spcBef>
              <a:spcPct val="0"/>
            </a:spcBef>
            <a:spcAft>
              <a:spcPct val="35000"/>
            </a:spcAft>
            <a:buNone/>
          </a:pPr>
          <a:endParaRPr lang="it-IT" sz="1500" kern="1200" dirty="0"/>
        </a:p>
      </dsp:txBody>
      <dsp:txXfrm rot="10800000">
        <a:off x="2716658" y="1627889"/>
        <a:ext cx="2067973" cy="2610293"/>
      </dsp:txXfrm>
    </dsp:sp>
    <dsp:sp modelId="{7ECC7EE1-F01B-463F-B5C1-7ADFE6CEACA0}">
      <dsp:nvSpPr>
        <dsp:cNvPr id="0" name=""/>
        <dsp:cNvSpPr/>
      </dsp:nvSpPr>
      <dsp:spPr>
        <a:xfrm>
          <a:off x="5072747" y="617519"/>
          <a:ext cx="2203503" cy="956099"/>
        </a:xfrm>
        <a:prstGeom prst="roundRect">
          <a:avLst>
            <a:gd name="adj" fmla="val 10000"/>
          </a:avLst>
        </a:prstGeom>
        <a:solidFill>
          <a:schemeClr val="accent1">
            <a:tint val="50000"/>
            <a:hueOff val="-12975"/>
            <a:satOff val="622"/>
            <a:lumOff val="-2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4D893E-195A-4957-98D7-BF36E40E3C85}">
      <dsp:nvSpPr>
        <dsp:cNvPr id="0" name=""/>
        <dsp:cNvSpPr/>
      </dsp:nvSpPr>
      <dsp:spPr>
        <a:xfrm rot="10800000">
          <a:off x="5072747" y="1627889"/>
          <a:ext cx="2203503" cy="2678058"/>
        </a:xfrm>
        <a:prstGeom prst="round2SameRect">
          <a:avLst>
            <a:gd name="adj1" fmla="val 10500"/>
            <a:gd name="adj2" fmla="val 0"/>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666750">
            <a:lnSpc>
              <a:spcPct val="90000"/>
            </a:lnSpc>
            <a:spcBef>
              <a:spcPct val="0"/>
            </a:spcBef>
            <a:spcAft>
              <a:spcPct val="35000"/>
            </a:spcAft>
            <a:buNone/>
          </a:pPr>
          <a:r>
            <a:rPr lang="it-IT" sz="1500" kern="1200" dirty="0"/>
            <a:t>- Attivazione Tavoli di denominazione </a:t>
          </a:r>
        </a:p>
        <a:p>
          <a:pPr marL="0" lvl="0" indent="0" algn="l" defTabSz="666750">
            <a:lnSpc>
              <a:spcPct val="90000"/>
            </a:lnSpc>
            <a:spcBef>
              <a:spcPct val="0"/>
            </a:spcBef>
            <a:spcAft>
              <a:spcPct val="35000"/>
            </a:spcAft>
            <a:buNone/>
          </a:pPr>
          <a:r>
            <a:rPr lang="it-IT" sz="1500" kern="1200" dirty="0"/>
            <a:t>- Codice etico</a:t>
          </a:r>
        </a:p>
        <a:p>
          <a:pPr marL="0" lvl="0" indent="0" algn="l" defTabSz="666750">
            <a:lnSpc>
              <a:spcPct val="90000"/>
            </a:lnSpc>
            <a:spcBef>
              <a:spcPct val="0"/>
            </a:spcBef>
            <a:spcAft>
              <a:spcPct val="35000"/>
            </a:spcAft>
            <a:buNone/>
          </a:pPr>
          <a:r>
            <a:rPr lang="it-IT" sz="1500" kern="1200" dirty="0"/>
            <a:t>- Ripresa lavori disciplinari</a:t>
          </a:r>
        </a:p>
        <a:p>
          <a:pPr marL="0" lvl="0" indent="0" algn="l" defTabSz="666750">
            <a:lnSpc>
              <a:spcPct val="90000"/>
            </a:lnSpc>
            <a:spcBef>
              <a:spcPct val="0"/>
            </a:spcBef>
            <a:spcAft>
              <a:spcPct val="35000"/>
            </a:spcAft>
            <a:buNone/>
          </a:pPr>
          <a:r>
            <a:rPr lang="it-IT" sz="1500" kern="1200" dirty="0"/>
            <a:t>- Proposti gli esperti per il </a:t>
          </a:r>
          <a:r>
            <a:rPr lang="it-IT" sz="1500" kern="1200" dirty="0" err="1"/>
            <a:t>pre</a:t>
          </a:r>
          <a:r>
            <a:rPr lang="it-IT" sz="1500" kern="1200" dirty="0"/>
            <a:t>-piano </a:t>
          </a:r>
        </a:p>
        <a:p>
          <a:pPr marL="0" lvl="0" indent="0" algn="l" defTabSz="666750">
            <a:lnSpc>
              <a:spcPct val="90000"/>
            </a:lnSpc>
            <a:spcBef>
              <a:spcPct val="0"/>
            </a:spcBef>
            <a:spcAft>
              <a:spcPct val="35000"/>
            </a:spcAft>
            <a:buNone/>
          </a:pPr>
          <a:r>
            <a:rPr lang="it-IT" sz="1500" kern="1200" dirty="0"/>
            <a:t>- Scheda attività CCIAA Pavia e rinnovo accordo </a:t>
          </a:r>
        </a:p>
        <a:p>
          <a:pPr marL="0" lvl="0" indent="0" algn="l" defTabSz="666750">
            <a:lnSpc>
              <a:spcPct val="90000"/>
            </a:lnSpc>
            <a:spcBef>
              <a:spcPct val="0"/>
            </a:spcBef>
            <a:spcAft>
              <a:spcPct val="35000"/>
            </a:spcAft>
            <a:buNone/>
          </a:pPr>
          <a:endParaRPr lang="it-IT" sz="1800" kern="1200" dirty="0"/>
        </a:p>
      </dsp:txBody>
      <dsp:txXfrm rot="10800000">
        <a:off x="5140512" y="1627889"/>
        <a:ext cx="2067973" cy="26102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948C73-6A7B-475A-B444-02ADB1440AE6}">
      <dsp:nvSpPr>
        <dsp:cNvPr id="0" name=""/>
        <dsp:cNvSpPr/>
      </dsp:nvSpPr>
      <dsp:spPr>
        <a:xfrm>
          <a:off x="0" y="0"/>
          <a:ext cx="7845499" cy="169103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4C9778-0D26-43F3-B2DF-B1ACEE592A2F}">
      <dsp:nvSpPr>
        <dsp:cNvPr id="0" name=""/>
        <dsp:cNvSpPr/>
      </dsp:nvSpPr>
      <dsp:spPr>
        <a:xfrm>
          <a:off x="407362" y="142124"/>
          <a:ext cx="3304365" cy="1240089"/>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76FB8A-D113-4AE4-BE91-9CBE76E29120}">
      <dsp:nvSpPr>
        <dsp:cNvPr id="0" name=""/>
        <dsp:cNvSpPr/>
      </dsp:nvSpPr>
      <dsp:spPr>
        <a:xfrm rot="10800000">
          <a:off x="422708" y="1369413"/>
          <a:ext cx="3274187" cy="2495638"/>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666750">
            <a:lnSpc>
              <a:spcPct val="90000"/>
            </a:lnSpc>
            <a:spcBef>
              <a:spcPct val="0"/>
            </a:spcBef>
            <a:spcAft>
              <a:spcPct val="35000"/>
            </a:spcAft>
            <a:buNone/>
          </a:pPr>
          <a:r>
            <a:rPr lang="it-IT" sz="1500" kern="1200" dirty="0"/>
            <a:t>Attivazione Tavoli di denominazione</a:t>
          </a:r>
        </a:p>
        <a:p>
          <a:pPr marL="0" lvl="0" indent="0" algn="l" defTabSz="666750">
            <a:lnSpc>
              <a:spcPct val="90000"/>
            </a:lnSpc>
            <a:spcBef>
              <a:spcPct val="0"/>
            </a:spcBef>
            <a:spcAft>
              <a:spcPct val="35000"/>
            </a:spcAft>
            <a:buNone/>
          </a:pPr>
          <a:r>
            <a:rPr lang="it-IT" sz="1500" kern="1200" dirty="0"/>
            <a:t>Approvazione Regolamento Tavoli   </a:t>
          </a:r>
        </a:p>
        <a:p>
          <a:pPr marL="0" lvl="0" indent="0" algn="l" defTabSz="666750">
            <a:lnSpc>
              <a:spcPct val="90000"/>
            </a:lnSpc>
            <a:spcBef>
              <a:spcPct val="0"/>
            </a:spcBef>
            <a:spcAft>
              <a:spcPct val="35000"/>
            </a:spcAft>
            <a:buNone/>
          </a:pPr>
          <a:r>
            <a:rPr lang="it-IT" sz="1500" kern="1200" dirty="0"/>
            <a:t>Codice etico</a:t>
          </a:r>
        </a:p>
        <a:p>
          <a:pPr marL="0" lvl="0" indent="0" algn="l" defTabSz="666750">
            <a:lnSpc>
              <a:spcPct val="90000"/>
            </a:lnSpc>
            <a:spcBef>
              <a:spcPct val="0"/>
            </a:spcBef>
            <a:spcAft>
              <a:spcPct val="35000"/>
            </a:spcAft>
            <a:buNone/>
          </a:pPr>
          <a:r>
            <a:rPr lang="it-IT" sz="1500" kern="1200" dirty="0"/>
            <a:t>Documento Pre- piano</a:t>
          </a:r>
        </a:p>
        <a:p>
          <a:pPr marL="0" lvl="0" indent="0" algn="l" defTabSz="666750">
            <a:lnSpc>
              <a:spcPct val="90000"/>
            </a:lnSpc>
            <a:spcBef>
              <a:spcPct val="0"/>
            </a:spcBef>
            <a:spcAft>
              <a:spcPct val="35000"/>
            </a:spcAft>
            <a:buNone/>
          </a:pPr>
          <a:r>
            <a:rPr lang="it-IT" sz="1500" kern="1200" dirty="0"/>
            <a:t>Accordo Unioncamere</a:t>
          </a:r>
        </a:p>
        <a:p>
          <a:pPr marL="0" lvl="0" indent="0" algn="l" defTabSz="666750">
            <a:lnSpc>
              <a:spcPct val="90000"/>
            </a:lnSpc>
            <a:spcBef>
              <a:spcPct val="0"/>
            </a:spcBef>
            <a:spcAft>
              <a:spcPct val="35000"/>
            </a:spcAft>
            <a:buNone/>
          </a:pPr>
          <a:r>
            <a:rPr lang="it-IT" sz="1500" kern="1200" dirty="0"/>
            <a:t>Attivazione tavoli con i sindaci</a:t>
          </a:r>
        </a:p>
        <a:p>
          <a:pPr marL="0" lvl="0" indent="0" algn="l" defTabSz="666750">
            <a:lnSpc>
              <a:spcPct val="90000"/>
            </a:lnSpc>
            <a:spcBef>
              <a:spcPct val="0"/>
            </a:spcBef>
            <a:spcAft>
              <a:spcPct val="35000"/>
            </a:spcAft>
            <a:buNone/>
          </a:pPr>
          <a:r>
            <a:rPr lang="it-IT" sz="1500" kern="1200" dirty="0"/>
            <a:t>Ipotesi ripartizione voti </a:t>
          </a:r>
        </a:p>
        <a:p>
          <a:pPr marL="0" lvl="0" indent="0" algn="l" defTabSz="666750">
            <a:lnSpc>
              <a:spcPct val="90000"/>
            </a:lnSpc>
            <a:spcBef>
              <a:spcPct val="0"/>
            </a:spcBef>
            <a:spcAft>
              <a:spcPct val="35000"/>
            </a:spcAft>
            <a:buNone/>
          </a:pPr>
          <a:endParaRPr lang="it-IT" sz="1500" kern="1200" dirty="0"/>
        </a:p>
        <a:p>
          <a:pPr marL="0" lvl="0" indent="0" algn="l" defTabSz="666750">
            <a:lnSpc>
              <a:spcPct val="90000"/>
            </a:lnSpc>
            <a:spcBef>
              <a:spcPct val="0"/>
            </a:spcBef>
            <a:spcAft>
              <a:spcPct val="35000"/>
            </a:spcAft>
            <a:buNone/>
          </a:pPr>
          <a:endParaRPr lang="it-IT" sz="1500" kern="1200" dirty="0"/>
        </a:p>
        <a:p>
          <a:pPr marL="0" lvl="0" indent="0" algn="l" defTabSz="666750">
            <a:lnSpc>
              <a:spcPct val="90000"/>
            </a:lnSpc>
            <a:spcBef>
              <a:spcPct val="0"/>
            </a:spcBef>
            <a:spcAft>
              <a:spcPct val="35000"/>
            </a:spcAft>
            <a:buNone/>
          </a:pPr>
          <a:endParaRPr lang="it-IT" sz="1500" kern="1200" dirty="0"/>
        </a:p>
        <a:p>
          <a:pPr marL="0" lvl="0" indent="0" algn="l" defTabSz="666750">
            <a:lnSpc>
              <a:spcPct val="90000"/>
            </a:lnSpc>
            <a:spcBef>
              <a:spcPct val="0"/>
            </a:spcBef>
            <a:spcAft>
              <a:spcPct val="35000"/>
            </a:spcAft>
            <a:buNone/>
          </a:pPr>
          <a:endParaRPr lang="it-IT" sz="1800" kern="1200" dirty="0"/>
        </a:p>
      </dsp:txBody>
      <dsp:txXfrm rot="10800000">
        <a:off x="499457" y="1369413"/>
        <a:ext cx="3120689" cy="2418889"/>
      </dsp:txXfrm>
    </dsp:sp>
    <dsp:sp modelId="{E149D977-9A4F-487E-ADEE-0CAF8EA129C6}">
      <dsp:nvSpPr>
        <dsp:cNvPr id="0" name=""/>
        <dsp:cNvSpPr/>
      </dsp:nvSpPr>
      <dsp:spPr>
        <a:xfrm>
          <a:off x="4360986" y="128023"/>
          <a:ext cx="3315258" cy="1240089"/>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4ADF7A-8B3E-4A11-9CD7-2BCE97979963}">
      <dsp:nvSpPr>
        <dsp:cNvPr id="0" name=""/>
        <dsp:cNvSpPr/>
      </dsp:nvSpPr>
      <dsp:spPr>
        <a:xfrm rot="10800000">
          <a:off x="4344278" y="1377748"/>
          <a:ext cx="3324827" cy="2467467"/>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666750">
            <a:lnSpc>
              <a:spcPct val="90000"/>
            </a:lnSpc>
            <a:spcBef>
              <a:spcPct val="0"/>
            </a:spcBef>
            <a:spcAft>
              <a:spcPct val="35000"/>
            </a:spcAft>
            <a:buNone/>
          </a:pPr>
          <a:r>
            <a:rPr lang="it-IT" sz="1500" kern="1200" dirty="0"/>
            <a:t>Resoconto lavoro Tavoli di denominazione</a:t>
          </a:r>
        </a:p>
        <a:p>
          <a:pPr marL="0" lvl="0" indent="0" algn="l" defTabSz="666750">
            <a:lnSpc>
              <a:spcPct val="90000"/>
            </a:lnSpc>
            <a:spcBef>
              <a:spcPct val="0"/>
            </a:spcBef>
            <a:spcAft>
              <a:spcPct val="35000"/>
            </a:spcAft>
            <a:buNone/>
          </a:pPr>
          <a:r>
            <a:rPr lang="it-IT" sz="1500" kern="1200" dirty="0"/>
            <a:t>Agreement Consorzio – Distretto</a:t>
          </a:r>
        </a:p>
        <a:p>
          <a:pPr marL="0" lvl="0" indent="0" algn="l" defTabSz="666750">
            <a:lnSpc>
              <a:spcPct val="90000"/>
            </a:lnSpc>
            <a:spcBef>
              <a:spcPct val="0"/>
            </a:spcBef>
            <a:spcAft>
              <a:spcPct val="35000"/>
            </a:spcAft>
            <a:buNone/>
          </a:pPr>
          <a:r>
            <a:rPr lang="it-IT" sz="1500" kern="1200" dirty="0"/>
            <a:t>Attività Consorzio – Unioncamere</a:t>
          </a:r>
        </a:p>
        <a:p>
          <a:pPr marL="0" lvl="0" indent="0" algn="l" defTabSz="666750">
            <a:lnSpc>
              <a:spcPct val="90000"/>
            </a:lnSpc>
            <a:spcBef>
              <a:spcPct val="0"/>
            </a:spcBef>
            <a:spcAft>
              <a:spcPct val="35000"/>
            </a:spcAft>
            <a:buNone/>
          </a:pPr>
          <a:r>
            <a:rPr lang="it-IT" sz="1500" kern="1200" dirty="0"/>
            <a:t>Piano attività Consorzio 2019</a:t>
          </a:r>
        </a:p>
        <a:p>
          <a:pPr marL="0" lvl="0" indent="0" algn="l" defTabSz="666750">
            <a:lnSpc>
              <a:spcPct val="90000"/>
            </a:lnSpc>
            <a:spcBef>
              <a:spcPct val="0"/>
            </a:spcBef>
            <a:spcAft>
              <a:spcPct val="35000"/>
            </a:spcAft>
            <a:buNone/>
          </a:pPr>
          <a:r>
            <a:rPr lang="it-IT" sz="1500" kern="1200" dirty="0"/>
            <a:t>Recupero Erga omnes</a:t>
          </a:r>
        </a:p>
      </dsp:txBody>
      <dsp:txXfrm rot="10800000">
        <a:off x="4420161" y="1377748"/>
        <a:ext cx="3173061" cy="239158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0A3934DC-07F0-463E-A4C8-FD186F20757A}" type="datetimeFigureOut">
              <a:rPr lang="it-IT" smtClean="0"/>
              <a:t>05/02/2020</a:t>
            </a:fld>
            <a:endParaRPr lang="it-IT"/>
          </a:p>
        </p:txBody>
      </p:sp>
      <p:sp>
        <p:nvSpPr>
          <p:cNvPr id="4" name="Segnaposto immagine diapositiva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87C0E14B-6DBD-48F1-A5EB-4E1EE53782A2}" type="slidenum">
              <a:rPr lang="it-IT" smtClean="0"/>
              <a:t>‹N›</a:t>
            </a:fld>
            <a:endParaRPr lang="it-IT"/>
          </a:p>
        </p:txBody>
      </p:sp>
    </p:spTree>
    <p:extLst>
      <p:ext uri="{BB962C8B-B14F-4D97-AF65-F5344CB8AC3E}">
        <p14:creationId xmlns:p14="http://schemas.microsoft.com/office/powerpoint/2010/main" val="582194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4409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740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7197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186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8943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483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9569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251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465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1019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0235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4A8ACC-C3A8-4DF2-B1B8-61C140AC0491}"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30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it-IT"/>
              <a:t>Fare clic per modificare stile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it-IT"/>
              <a:t>Fare clic per modificare stile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2993680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363477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it-IT"/>
              <a:t>Fare clic per modificare stile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1456293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33BFB12-D505-654D-8E85-CD104020904A}" type="datetimeFigureOut">
              <a:rPr lang="it-IT" smtClean="0"/>
              <a:t>05/02/2020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270730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it-IT"/>
              <a:t>Fare clic per modificare stile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1878806"/>
            <a:ext cx="3868340" cy="276344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1878806"/>
            <a:ext cx="3887391" cy="276344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33BFB12-D505-654D-8E85-CD104020904A}" type="datetimeFigureOut">
              <a:rPr lang="it-IT" smtClean="0"/>
              <a:t>05/02/2020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653354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533BFB12-D505-654D-8E85-CD104020904A}" type="datetimeFigureOut">
              <a:rPr lang="it-IT" smtClean="0"/>
              <a:t>05/02/2020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3287609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3BFB12-D505-654D-8E85-CD104020904A}" type="datetimeFigureOut">
              <a:rPr lang="it-IT" smtClean="0"/>
              <a:t>05/02/2020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1990837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it-IT"/>
              <a:t>Fare clic per modificare stile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33BFB12-D505-654D-8E85-CD104020904A}" type="datetimeFigureOut">
              <a:rPr lang="it-IT" smtClean="0"/>
              <a:t>05/02/2020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572813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it-IT"/>
              <a:t>Fare clic per modificare stile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33BFB12-D505-654D-8E85-CD104020904A}" type="datetimeFigureOut">
              <a:rPr lang="it-IT" smtClean="0"/>
              <a:t>05/02/2020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7944575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2177113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extLst>
      <p:ext uri="{BB962C8B-B14F-4D97-AF65-F5344CB8AC3E}">
        <p14:creationId xmlns:p14="http://schemas.microsoft.com/office/powerpoint/2010/main" val="2255621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it-IT"/>
              <a:t>Fare clic per modificare stile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33BFB12-D505-654D-8E85-CD104020904A}" type="datetimeFigureOut">
              <a:rPr lang="it-IT" smtClean="0"/>
              <a:t>05/02/2020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33BFB12-D505-654D-8E85-CD104020904A}" type="datetimeFigureOut">
              <a:rPr lang="it-IT" smtClean="0"/>
              <a:t>05/02/2020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it-IT"/>
              <a:t>Fare clic per modificare stile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1878806"/>
            <a:ext cx="3868340" cy="276344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1878806"/>
            <a:ext cx="3887391" cy="276344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33BFB12-D505-654D-8E85-CD104020904A}" type="datetimeFigureOut">
              <a:rPr lang="it-IT" smtClean="0"/>
              <a:t>05/02/2020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533BFB12-D505-654D-8E85-CD104020904A}" type="datetimeFigureOut">
              <a:rPr lang="it-IT" smtClean="0"/>
              <a:t>05/02/2020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3BFB12-D505-654D-8E85-CD104020904A}" type="datetimeFigureOut">
              <a:rPr lang="it-IT" smtClean="0"/>
              <a:t>05/02/2020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it-IT"/>
              <a:t>Fare clic per modificare stile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33BFB12-D505-654D-8E85-CD104020904A}" type="datetimeFigureOut">
              <a:rPr lang="it-IT" smtClean="0"/>
              <a:t>05/02/2020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it-IT"/>
              <a:t>Fare clic per modificare stile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33BFB12-D505-654D-8E85-CD104020904A}" type="datetimeFigureOut">
              <a:rPr lang="it-IT" smtClean="0"/>
              <a:t>05/02/2020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189138A-1A0A-0840-943E-0D887DC1DC8C}"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33BFB12-D505-654D-8E85-CD104020904A}" type="datetimeFigureOut">
              <a:rPr lang="it-IT" smtClean="0"/>
              <a:t>05/02/2020</a:t>
            </a:fld>
            <a:endParaRPr lang="it-IT"/>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189138A-1A0A-0840-943E-0D887DC1DC8C}" type="slidenum">
              <a:rPr lang="it-IT" smtClean="0"/>
              <a:t>‹N›</a:t>
            </a:fld>
            <a:endParaRPr lang="it-IT"/>
          </a:p>
        </p:txBody>
      </p:sp>
    </p:spTree>
    <p:extLst>
      <p:ext uri="{BB962C8B-B14F-4D97-AF65-F5344CB8AC3E}">
        <p14:creationId xmlns:p14="http://schemas.microsoft.com/office/powerpoint/2010/main" val="15261184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33BFB12-D505-654D-8E85-CD104020904A}" type="datetimeFigureOut">
              <a:rPr lang="it-IT" smtClean="0"/>
              <a:t>05/02/2020</a:t>
            </a:fld>
            <a:endParaRPr lang="it-IT"/>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189138A-1A0A-0840-943E-0D887DC1DC8C}" type="slidenum">
              <a:rPr lang="it-IT" smtClean="0"/>
              <a:t>‹N›</a:t>
            </a:fld>
            <a:endParaRPr lang="it-IT"/>
          </a:p>
        </p:txBody>
      </p:sp>
    </p:spTree>
    <p:extLst>
      <p:ext uri="{BB962C8B-B14F-4D97-AF65-F5344CB8AC3E}">
        <p14:creationId xmlns:p14="http://schemas.microsoft.com/office/powerpoint/2010/main" val="416459568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hemeOverride" Target="../theme/themeOverride8.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hemeOverride" Target="../theme/themeOverride9.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hemeOverride" Target="../theme/themeOverride10.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hemeOverride" Target="../theme/themeOverride1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hemeOverride" Target="../theme/themeOverride1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hemeOverride" Target="../theme/themeOverride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3" Type="http://schemas.openxmlformats.org/officeDocument/2006/relationships/notesSlide" Target="../notesSlides/notesSlide3.xml"/><Relationship Id="rId7" Type="http://schemas.openxmlformats.org/officeDocument/2006/relationships/diagramQuickStyle" Target="../diagrams/quickStyle1.xml"/><Relationship Id="rId12" Type="http://schemas.openxmlformats.org/officeDocument/2006/relationships/diagramQuickStyle" Target="../diagrams/quickStyle2.xml"/><Relationship Id="rId2" Type="http://schemas.openxmlformats.org/officeDocument/2006/relationships/slideLayout" Target="../slideLayouts/slideLayout12.xml"/><Relationship Id="rId1" Type="http://schemas.openxmlformats.org/officeDocument/2006/relationships/themeOverride" Target="../theme/themeOverride3.xml"/><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0" Type="http://schemas.openxmlformats.org/officeDocument/2006/relationships/diagramData" Target="../diagrams/data2.xml"/><Relationship Id="rId4" Type="http://schemas.openxmlformats.org/officeDocument/2006/relationships/image" Target="../media/image2.png"/><Relationship Id="rId9" Type="http://schemas.microsoft.com/office/2007/relationships/diagramDrawing" Target="../diagrams/drawing1.xml"/><Relationship Id="rId14" Type="http://schemas.microsoft.com/office/2007/relationships/diagramDrawing" Target="../diagrams/drawing2.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notesSlide" Target="../notesSlides/notesSlide4.xml"/><Relationship Id="rId7" Type="http://schemas.openxmlformats.org/officeDocument/2006/relationships/diagramQuickStyle" Target="../diagrams/quickStyle3.xml"/><Relationship Id="rId2" Type="http://schemas.openxmlformats.org/officeDocument/2006/relationships/slideLayout" Target="../slideLayouts/slideLayout12.xml"/><Relationship Id="rId1" Type="http://schemas.openxmlformats.org/officeDocument/2006/relationships/themeOverride" Target="../theme/themeOverride4.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hemeOverride" Target="../theme/themeOverride5.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hemeOverride" Target="../theme/themeOverride6.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hemeOverride" Target="../theme/themeOverride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4"/>
          <p:cNvSpPr>
            <a:spLocks noGrp="1"/>
          </p:cNvSpPr>
          <p:nvPr>
            <p:ph type="subTitle" idx="1"/>
          </p:nvPr>
        </p:nvSpPr>
        <p:spPr/>
        <p:txBody>
          <a:bodyPr>
            <a:normAutofit/>
          </a:bodyPr>
          <a:lstStyle/>
          <a:p>
            <a:endParaRPr lang="it-IT" sz="2200" dirty="0">
              <a:latin typeface="Helvetica" panose="020B0604020202020204" pitchFamily="34" charset="0"/>
              <a:cs typeface="Helvetica" panose="020B0604020202020204" pitchFamily="34" charset="0"/>
            </a:endParaRPr>
          </a:p>
          <a:p>
            <a:endParaRPr lang="it-IT" sz="2200" dirty="0">
              <a:latin typeface="Helvetica" panose="020B0604020202020204" pitchFamily="34" charset="0"/>
              <a:cs typeface="Helvetica" panose="020B0604020202020204" pitchFamily="34" charset="0"/>
            </a:endParaRPr>
          </a:p>
        </p:txBody>
      </p:sp>
      <p:sp>
        <p:nvSpPr>
          <p:cNvPr id="6" name="Rettangolo 5">
            <a:extLst>
              <a:ext uri="{FF2B5EF4-FFF2-40B4-BE49-F238E27FC236}">
                <a16:creationId xmlns:a16="http://schemas.microsoft.com/office/drawing/2014/main" id="{4D34B5C1-98EF-4B66-AD9F-7926A4E7A8A9}"/>
              </a:ext>
            </a:extLst>
          </p:cNvPr>
          <p:cNvSpPr/>
          <p:nvPr/>
        </p:nvSpPr>
        <p:spPr>
          <a:xfrm>
            <a:off x="279422" y="983736"/>
            <a:ext cx="8578227" cy="3039911"/>
          </a:xfrm>
          <a:prstGeom prst="rect">
            <a:avLst/>
          </a:prstGeom>
          <a:solidFill>
            <a:srgbClr val="C3D69B">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dirty="0"/>
          </a:p>
        </p:txBody>
      </p:sp>
      <p:sp>
        <p:nvSpPr>
          <p:cNvPr id="7" name="Casella di testo 2">
            <a:extLst>
              <a:ext uri="{FF2B5EF4-FFF2-40B4-BE49-F238E27FC236}">
                <a16:creationId xmlns:a16="http://schemas.microsoft.com/office/drawing/2014/main" id="{A3644AD5-8CC8-40CA-AA8F-2493E8BAFF38}"/>
              </a:ext>
            </a:extLst>
          </p:cNvPr>
          <p:cNvSpPr txBox="1">
            <a:spLocks noChangeArrowheads="1"/>
          </p:cNvSpPr>
          <p:nvPr/>
        </p:nvSpPr>
        <p:spPr bwMode="auto">
          <a:xfrm>
            <a:off x="4475285" y="2701528"/>
            <a:ext cx="4644271" cy="838086"/>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it-IT" sz="1800" b="1" dirty="0">
                <a:solidFill>
                  <a:srgbClr val="000000"/>
                </a:solidFill>
                <a:latin typeface="Arial" panose="020B0604020202020204" pitchFamily="34" charset="0"/>
                <a:ea typeface="MS Mincho" panose="02020609040205080304" pitchFamily="49" charset="-128"/>
                <a:cs typeface="Times New Roman" panose="02020603050405020304" pitchFamily="18" charset="0"/>
              </a:rPr>
              <a:t>27 GENNAIO 2020 </a:t>
            </a:r>
          </a:p>
          <a:p>
            <a:pPr>
              <a:spcAft>
                <a:spcPts val="0"/>
              </a:spcAft>
            </a:pPr>
            <a:r>
              <a:rPr lang="it-IT" sz="1800" b="1" dirty="0">
                <a:solidFill>
                  <a:srgbClr val="000000"/>
                </a:solidFill>
                <a:latin typeface="Arial" panose="020B0604020202020204" pitchFamily="34" charset="0"/>
                <a:ea typeface="MS Mincho" panose="02020609040205080304" pitchFamily="49" charset="-128"/>
                <a:cs typeface="Times New Roman" panose="02020603050405020304" pitchFamily="18" charset="0"/>
              </a:rPr>
              <a:t>RICCAGIOIA</a:t>
            </a:r>
          </a:p>
          <a:p>
            <a:pPr>
              <a:spcAft>
                <a:spcPts val="0"/>
              </a:spcAft>
            </a:pPr>
            <a:r>
              <a:rPr lang="it-IT" sz="2200" b="1" dirty="0">
                <a:solidFill>
                  <a:srgbClr val="006600"/>
                </a:solidFill>
                <a:effectLst/>
                <a:latin typeface="Arial" panose="020B0604020202020204" pitchFamily="34" charset="0"/>
                <a:ea typeface="MS Mincho" panose="02020609040205080304" pitchFamily="49" charset="-128"/>
                <a:cs typeface="Times New Roman" panose="02020603050405020304" pitchFamily="18" charset="0"/>
              </a:rPr>
              <a:t> </a:t>
            </a:r>
            <a:endParaRPr lang="it-IT" sz="12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8" name="Casella di testo 2">
            <a:extLst>
              <a:ext uri="{FF2B5EF4-FFF2-40B4-BE49-F238E27FC236}">
                <a16:creationId xmlns:a16="http://schemas.microsoft.com/office/drawing/2014/main" id="{75022822-7046-478D-8170-D404084A8CEA}"/>
              </a:ext>
            </a:extLst>
          </p:cNvPr>
          <p:cNvSpPr txBox="1">
            <a:spLocks noChangeArrowheads="1"/>
          </p:cNvSpPr>
          <p:nvPr/>
        </p:nvSpPr>
        <p:spPr bwMode="auto">
          <a:xfrm>
            <a:off x="486486" y="1807577"/>
            <a:ext cx="6663114" cy="893951"/>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it-IT" sz="2500" b="1" cap="all" dirty="0">
                <a:solidFill>
                  <a:srgbClr val="006600"/>
                </a:solidFill>
                <a:latin typeface="Arial" panose="020B0604020202020204" pitchFamily="34" charset="0"/>
                <a:ea typeface="MS Mincho" panose="02020609040205080304" pitchFamily="49" charset="-128"/>
                <a:cs typeface="Times New Roman" panose="02020603050405020304" pitchFamily="18" charset="0"/>
              </a:rPr>
              <a:t>Il Futuro Vitivinicolo </a:t>
            </a:r>
            <a:r>
              <a:rPr lang="it-IT" sz="2500" b="1" cap="all" dirty="0" err="1">
                <a:solidFill>
                  <a:srgbClr val="006600"/>
                </a:solidFill>
                <a:latin typeface="Arial" panose="020B0604020202020204" pitchFamily="34" charset="0"/>
                <a:ea typeface="MS Mincho" panose="02020609040205080304" pitchFamily="49" charset="-128"/>
                <a:cs typeface="Times New Roman" panose="02020603050405020304" pitchFamily="18" charset="0"/>
              </a:rPr>
              <a:t>dell’Oltrepo’</a:t>
            </a:r>
            <a:r>
              <a:rPr lang="it-IT" sz="2500" b="1" cap="all" dirty="0">
                <a:solidFill>
                  <a:srgbClr val="006600"/>
                </a:solidFill>
                <a:latin typeface="Arial" panose="020B0604020202020204" pitchFamily="34" charset="0"/>
                <a:ea typeface="MS Mincho" panose="02020609040205080304" pitchFamily="49" charset="-128"/>
                <a:cs typeface="Times New Roman" panose="02020603050405020304" pitchFamily="18" charset="0"/>
              </a:rPr>
              <a:t>: facciamo il punto</a:t>
            </a:r>
          </a:p>
          <a:p>
            <a:pPr>
              <a:spcAft>
                <a:spcPts val="0"/>
              </a:spcAft>
            </a:pPr>
            <a:r>
              <a:rPr lang="it-IT" sz="2200" b="1" dirty="0">
                <a:solidFill>
                  <a:srgbClr val="006600"/>
                </a:solidFill>
                <a:effectLst/>
                <a:latin typeface="Arial" panose="020B0604020202020204" pitchFamily="34" charset="0"/>
                <a:ea typeface="MS Mincho" panose="02020609040205080304" pitchFamily="49" charset="-128"/>
                <a:cs typeface="Times New Roman" panose="02020603050405020304" pitchFamily="18" charset="0"/>
              </a:rPr>
              <a:t> </a:t>
            </a:r>
            <a:endParaRPr lang="it-IT" sz="1200" dirty="0">
              <a:effectLst/>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39415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0" y="0"/>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graphicFrame>
        <p:nvGraphicFramePr>
          <p:cNvPr id="9" name="Tabella 4">
            <a:extLst>
              <a:ext uri="{FF2B5EF4-FFF2-40B4-BE49-F238E27FC236}">
                <a16:creationId xmlns:a16="http://schemas.microsoft.com/office/drawing/2014/main" id="{49931322-EDEA-45F1-AC0E-9C2D12CE0E83}"/>
              </a:ext>
            </a:extLst>
          </p:cNvPr>
          <p:cNvGraphicFramePr>
            <a:graphicFrameLocks noGrp="1"/>
          </p:cNvGraphicFramePr>
          <p:nvPr>
            <p:extLst>
              <p:ext uri="{D42A27DB-BD31-4B8C-83A1-F6EECF244321}">
                <p14:modId xmlns:p14="http://schemas.microsoft.com/office/powerpoint/2010/main" val="4187814892"/>
              </p:ext>
            </p:extLst>
          </p:nvPr>
        </p:nvGraphicFramePr>
        <p:xfrm>
          <a:off x="899394" y="901726"/>
          <a:ext cx="6915109" cy="3905696"/>
        </p:xfrm>
        <a:graphic>
          <a:graphicData uri="http://schemas.openxmlformats.org/drawingml/2006/table">
            <a:tbl>
              <a:tblPr firstRow="1" bandRow="1">
                <a:tableStyleId>{5C22544A-7EE6-4342-B048-85BDC9FD1C3A}</a:tableStyleId>
              </a:tblPr>
              <a:tblGrid>
                <a:gridCol w="3243370">
                  <a:extLst>
                    <a:ext uri="{9D8B030D-6E8A-4147-A177-3AD203B41FA5}">
                      <a16:colId xmlns:a16="http://schemas.microsoft.com/office/drawing/2014/main" val="806494469"/>
                    </a:ext>
                  </a:extLst>
                </a:gridCol>
                <a:gridCol w="3671739">
                  <a:extLst>
                    <a:ext uri="{9D8B030D-6E8A-4147-A177-3AD203B41FA5}">
                      <a16:colId xmlns:a16="http://schemas.microsoft.com/office/drawing/2014/main" val="2752627890"/>
                    </a:ext>
                  </a:extLst>
                </a:gridCol>
              </a:tblGrid>
              <a:tr h="266307">
                <a:tc>
                  <a:txBody>
                    <a:bodyPr/>
                    <a:lstStyle/>
                    <a:p>
                      <a:r>
                        <a:rPr lang="it-IT" sz="1100" dirty="0"/>
                        <a:t>NODI DA SVILUPPARE  E DA RISOLVERE</a:t>
                      </a:r>
                    </a:p>
                  </a:txBody>
                  <a:tcPr marL="77710" marR="77710" marT="38855" marB="38855"/>
                </a:tc>
                <a:tc>
                  <a:txBody>
                    <a:bodyPr/>
                    <a:lstStyle/>
                    <a:p>
                      <a:r>
                        <a:rPr lang="it-IT" sz="1100" dirty="0"/>
                        <a:t>SOLUZIONE PROPOSTA</a:t>
                      </a:r>
                    </a:p>
                  </a:txBody>
                  <a:tcPr marL="77710" marR="77710" marT="38855" marB="38855"/>
                </a:tc>
                <a:extLst>
                  <a:ext uri="{0D108BD9-81ED-4DB2-BD59-A6C34878D82A}">
                    <a16:rowId xmlns:a16="http://schemas.microsoft.com/office/drawing/2014/main" val="3828654524"/>
                  </a:ext>
                </a:extLst>
              </a:tr>
              <a:tr h="1849599">
                <a:tc>
                  <a:txBody>
                    <a:bodyPr/>
                    <a:lstStyle/>
                    <a:p>
                      <a:pPr marL="285750" indent="-285750">
                        <a:buFont typeface="Wingdings" panose="05000000000000000000" pitchFamily="2" charset="2"/>
                        <a:buChar char="§"/>
                      </a:pPr>
                      <a:r>
                        <a:rPr lang="it-IT" sz="1500" kern="1200" dirty="0">
                          <a:solidFill>
                            <a:schemeClr val="dk1"/>
                          </a:solidFill>
                          <a:effectLst/>
                          <a:latin typeface="+mn-lt"/>
                          <a:ea typeface="+mn-ea"/>
                          <a:cs typeface="+mn-cs"/>
                        </a:rPr>
                        <a:t>Adeguare realisticamente i disciplinari per migliorare la qualità del prodotto </a:t>
                      </a:r>
                    </a:p>
                  </a:txBody>
                  <a:tcPr marL="77710" marR="77710" marT="38855" marB="38855"/>
                </a:tc>
                <a:tc>
                  <a:txBody>
                    <a:bodyPr/>
                    <a:lstStyle/>
                    <a:p>
                      <a:pPr marL="285750" indent="-285750">
                        <a:buFont typeface="Wingdings" panose="05000000000000000000" pitchFamily="2" charset="2"/>
                        <a:buChar char="v"/>
                      </a:pPr>
                      <a:r>
                        <a:rPr lang="it-IT" sz="1400" b="1" dirty="0"/>
                        <a:t>TAVOLI DI DENOMINAZIONE</a:t>
                      </a:r>
                    </a:p>
                    <a:p>
                      <a:pPr marL="0" indent="0">
                        <a:buFont typeface="Wingdings" panose="05000000000000000000" pitchFamily="2" charset="2"/>
                        <a:buNone/>
                      </a:pPr>
                      <a:endParaRPr lang="it-IT" sz="1400" b="1" dirty="0"/>
                    </a:p>
                    <a:p>
                      <a:pPr marL="171450" lvl="0" indent="-171450">
                        <a:buFont typeface="Wingdings" panose="05000000000000000000" pitchFamily="2" charset="2"/>
                        <a:buChar char="ü"/>
                      </a:pPr>
                      <a:r>
                        <a:rPr lang="it-IT" sz="1000" kern="1200" dirty="0">
                          <a:solidFill>
                            <a:schemeClr val="dk1"/>
                          </a:solidFill>
                          <a:effectLst/>
                          <a:latin typeface="+mn-lt"/>
                          <a:ea typeface="+mn-ea"/>
                          <a:cs typeface="+mn-cs"/>
                        </a:rPr>
                        <a:t>OLTREPO’ PAVESE METODO CLASSICO DOCG</a:t>
                      </a:r>
                    </a:p>
                    <a:p>
                      <a:pPr marL="171450" lvl="0" indent="-171450">
                        <a:buFont typeface="Wingdings" panose="05000000000000000000" pitchFamily="2" charset="2"/>
                        <a:buChar char="ü"/>
                      </a:pPr>
                      <a:r>
                        <a:rPr lang="it-IT" sz="1000" kern="1200" dirty="0">
                          <a:solidFill>
                            <a:schemeClr val="dk1"/>
                          </a:solidFill>
                          <a:effectLst/>
                          <a:latin typeface="+mn-lt"/>
                          <a:ea typeface="+mn-ea"/>
                          <a:cs typeface="+mn-cs"/>
                        </a:rPr>
                        <a:t>PINOT NERO DELL’OLTREPO’PAVESE / OLTREPO’ PAVESE ROSSO</a:t>
                      </a:r>
                    </a:p>
                    <a:p>
                      <a:pPr marL="171450" lvl="0" indent="-171450">
                        <a:buFont typeface="Wingdings" panose="05000000000000000000" pitchFamily="2" charset="2"/>
                        <a:buChar char="ü"/>
                      </a:pPr>
                      <a:r>
                        <a:rPr lang="it-IT" sz="1000" kern="1200" dirty="0">
                          <a:solidFill>
                            <a:schemeClr val="dk1"/>
                          </a:solidFill>
                          <a:effectLst/>
                          <a:latin typeface="+mn-lt"/>
                          <a:ea typeface="+mn-ea"/>
                          <a:cs typeface="+mn-cs"/>
                        </a:rPr>
                        <a:t>BONARDA DELL’OLTREPO’ PAVESE</a:t>
                      </a:r>
                    </a:p>
                    <a:p>
                      <a:pPr marL="171450" lvl="0" indent="-171450">
                        <a:buFont typeface="Wingdings" panose="05000000000000000000" pitchFamily="2" charset="2"/>
                        <a:buChar char="ü"/>
                      </a:pPr>
                      <a:r>
                        <a:rPr lang="it-IT" sz="1000" kern="1200" dirty="0">
                          <a:solidFill>
                            <a:schemeClr val="dk1"/>
                          </a:solidFill>
                          <a:effectLst/>
                          <a:latin typeface="+mn-lt"/>
                          <a:ea typeface="+mn-ea"/>
                          <a:cs typeface="+mn-cs"/>
                        </a:rPr>
                        <a:t>SANGUE DI GIUDA</a:t>
                      </a:r>
                    </a:p>
                    <a:p>
                      <a:pPr marL="171450" lvl="0" indent="-171450">
                        <a:buFont typeface="Wingdings" panose="05000000000000000000" pitchFamily="2" charset="2"/>
                        <a:buChar char="ü"/>
                      </a:pPr>
                      <a:r>
                        <a:rPr lang="it-IT" sz="1000" kern="1200" dirty="0">
                          <a:solidFill>
                            <a:schemeClr val="dk1"/>
                          </a:solidFill>
                          <a:effectLst/>
                          <a:latin typeface="+mn-lt"/>
                          <a:ea typeface="+mn-ea"/>
                          <a:cs typeface="+mn-cs"/>
                        </a:rPr>
                        <a:t>OLTREPO’ PAVESE RIESLING</a:t>
                      </a:r>
                    </a:p>
                    <a:p>
                      <a:pPr marL="171450" lvl="0" indent="-171450">
                        <a:buFont typeface="Wingdings" panose="05000000000000000000" pitchFamily="2" charset="2"/>
                        <a:buChar char="ü"/>
                      </a:pPr>
                      <a:r>
                        <a:rPr lang="it-IT" sz="1000" kern="1200" dirty="0">
                          <a:solidFill>
                            <a:schemeClr val="dk1"/>
                          </a:solidFill>
                          <a:effectLst/>
                          <a:latin typeface="+mn-lt"/>
                          <a:ea typeface="+mn-ea"/>
                          <a:cs typeface="+mn-cs"/>
                        </a:rPr>
                        <a:t>BUTTAFUOCO</a:t>
                      </a:r>
                    </a:p>
                  </a:txBody>
                  <a:tcPr marL="77710" marR="77710" marT="38855" marB="38855"/>
                </a:tc>
                <a:extLst>
                  <a:ext uri="{0D108BD9-81ED-4DB2-BD59-A6C34878D82A}">
                    <a16:rowId xmlns:a16="http://schemas.microsoft.com/office/drawing/2014/main" val="2880628664"/>
                  </a:ext>
                </a:extLst>
              </a:tr>
              <a:tr h="485687">
                <a:tc>
                  <a:txBody>
                    <a:bodyPr/>
                    <a:lstStyle/>
                    <a:p>
                      <a:r>
                        <a:rPr lang="it-IT" sz="1500" kern="1200" dirty="0">
                          <a:solidFill>
                            <a:schemeClr val="dk1"/>
                          </a:solidFill>
                          <a:effectLst/>
                          <a:latin typeface="+mn-lt"/>
                          <a:ea typeface="+mn-ea"/>
                          <a:cs typeface="+mn-cs"/>
                        </a:rPr>
                        <a:t> Revisione disciplinari</a:t>
                      </a:r>
                    </a:p>
                    <a:p>
                      <a:endParaRPr lang="it-IT" sz="1100" dirty="0"/>
                    </a:p>
                  </a:txBody>
                  <a:tcPr marL="77710" marR="77710" marT="38855" marB="38855"/>
                </a:tc>
                <a:tc>
                  <a:txBody>
                    <a:bodyPr/>
                    <a:lstStyle/>
                    <a:p>
                      <a:pPr marL="285750" indent="-285750">
                        <a:buFont typeface="Wingdings" panose="05000000000000000000" pitchFamily="2" charset="2"/>
                        <a:buChar char="§"/>
                      </a:pPr>
                      <a:r>
                        <a:rPr lang="it-IT" sz="1400" b="0" dirty="0">
                          <a:solidFill>
                            <a:schemeClr val="tx1"/>
                          </a:solidFill>
                        </a:rPr>
                        <a:t>Valutazione  con gli uffici del Ministero delle proposte già approvate in sede di Consorzio </a:t>
                      </a:r>
                    </a:p>
                    <a:p>
                      <a:pPr marL="285750" indent="-285750">
                        <a:buFont typeface="Wingdings" panose="05000000000000000000" pitchFamily="2" charset="2"/>
                        <a:buChar char="§"/>
                      </a:pPr>
                      <a:r>
                        <a:rPr lang="it-IT" sz="1400" b="0" dirty="0">
                          <a:solidFill>
                            <a:schemeClr val="tx1"/>
                          </a:solidFill>
                        </a:rPr>
                        <a:t>Input definiti dal lavoro die Tavoli</a:t>
                      </a:r>
                    </a:p>
                    <a:p>
                      <a:pPr marL="285750" indent="-285750">
                        <a:buFont typeface="Wingdings" panose="05000000000000000000" pitchFamily="2" charset="2"/>
                        <a:buChar char="§"/>
                      </a:pPr>
                      <a:r>
                        <a:rPr lang="it-IT" sz="1400" b="0" dirty="0">
                          <a:solidFill>
                            <a:schemeClr val="tx1"/>
                          </a:solidFill>
                        </a:rPr>
                        <a:t>Impostazione e strategia complessiva del sistema delle denominazioni</a:t>
                      </a:r>
                    </a:p>
                    <a:p>
                      <a:endParaRPr lang="it-IT" sz="1200" dirty="0">
                        <a:solidFill>
                          <a:srgbClr val="FF0000"/>
                        </a:solidFill>
                      </a:endParaRPr>
                    </a:p>
                  </a:txBody>
                  <a:tcPr marL="77710" marR="77710" marT="38855" marB="38855"/>
                </a:tc>
                <a:extLst>
                  <a:ext uri="{0D108BD9-81ED-4DB2-BD59-A6C34878D82A}">
                    <a16:rowId xmlns:a16="http://schemas.microsoft.com/office/drawing/2014/main" val="2930124783"/>
                  </a:ext>
                </a:extLst>
              </a:tr>
              <a:tr h="462400">
                <a:tc>
                  <a:txBody>
                    <a:bodyPr/>
                    <a:lstStyle/>
                    <a:p>
                      <a:endParaRPr lang="it-IT" sz="1100" dirty="0"/>
                    </a:p>
                  </a:txBody>
                  <a:tcPr marL="77710" marR="77710" marT="38855" marB="38855"/>
                </a:tc>
                <a:tc>
                  <a:txBody>
                    <a:bodyPr/>
                    <a:lstStyle/>
                    <a:p>
                      <a:endParaRPr lang="it-IT" sz="1100" dirty="0"/>
                    </a:p>
                  </a:txBody>
                  <a:tcPr marL="77710" marR="77710" marT="38855" marB="38855"/>
                </a:tc>
                <a:extLst>
                  <a:ext uri="{0D108BD9-81ED-4DB2-BD59-A6C34878D82A}">
                    <a16:rowId xmlns:a16="http://schemas.microsoft.com/office/drawing/2014/main" val="4090016690"/>
                  </a:ext>
                </a:extLst>
              </a:tr>
            </a:tbl>
          </a:graphicData>
        </a:graphic>
      </p:graphicFrame>
      <p:sp>
        <p:nvSpPr>
          <p:cNvPr id="2" name="CasellaDiTesto 1">
            <a:extLst>
              <a:ext uri="{FF2B5EF4-FFF2-40B4-BE49-F238E27FC236}">
                <a16:creationId xmlns:a16="http://schemas.microsoft.com/office/drawing/2014/main" id="{DF27D3F6-24DE-48AA-B706-B7C50A9A2EBC}"/>
              </a:ext>
            </a:extLst>
          </p:cNvPr>
          <p:cNvSpPr txBox="1"/>
          <p:nvPr/>
        </p:nvSpPr>
        <p:spPr>
          <a:xfrm>
            <a:off x="1961850" y="228473"/>
            <a:ext cx="3311817" cy="338554"/>
          </a:xfrm>
          <a:prstGeom prst="rect">
            <a:avLst/>
          </a:prstGeom>
          <a:noFill/>
        </p:spPr>
        <p:txBody>
          <a:bodyPr wrap="square" rtlCol="0">
            <a:spAutoFit/>
          </a:bodyPr>
          <a:lstStyle/>
          <a:p>
            <a:r>
              <a:rPr lang="it-IT" sz="1600" b="1" dirty="0"/>
              <a:t>TAVOLI DI DENOMINAZIONE </a:t>
            </a:r>
          </a:p>
        </p:txBody>
      </p:sp>
    </p:spTree>
    <p:extLst>
      <p:ext uri="{BB962C8B-B14F-4D97-AF65-F5344CB8AC3E}">
        <p14:creationId xmlns:p14="http://schemas.microsoft.com/office/powerpoint/2010/main" val="22218284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968187" y="217257"/>
            <a:ext cx="4126327" cy="371693"/>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400" b="1" dirty="0">
                <a:latin typeface="Arial" panose="020B0604020202020204" pitchFamily="34" charset="0"/>
                <a:ea typeface="MS Mincho" panose="02020609040205080304" pitchFamily="49" charset="-128"/>
                <a:cs typeface="Times New Roman" panose="02020603050405020304" pitchFamily="18" charset="0"/>
              </a:rPr>
              <a:t>CODICE ETICO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graphicFrame>
        <p:nvGraphicFramePr>
          <p:cNvPr id="7" name="Tabella 4">
            <a:extLst>
              <a:ext uri="{FF2B5EF4-FFF2-40B4-BE49-F238E27FC236}">
                <a16:creationId xmlns:a16="http://schemas.microsoft.com/office/drawing/2014/main" id="{D23C0713-B210-49C2-95F1-ADA480BEAEF0}"/>
              </a:ext>
            </a:extLst>
          </p:cNvPr>
          <p:cNvGraphicFramePr>
            <a:graphicFrameLocks noGrp="1"/>
          </p:cNvGraphicFramePr>
          <p:nvPr>
            <p:extLst>
              <p:ext uri="{D42A27DB-BD31-4B8C-83A1-F6EECF244321}">
                <p14:modId xmlns:p14="http://schemas.microsoft.com/office/powerpoint/2010/main" val="4237137423"/>
              </p:ext>
            </p:extLst>
          </p:nvPr>
        </p:nvGraphicFramePr>
        <p:xfrm>
          <a:off x="887104" y="883284"/>
          <a:ext cx="7133230" cy="829445"/>
        </p:xfrm>
        <a:graphic>
          <a:graphicData uri="http://schemas.openxmlformats.org/drawingml/2006/table">
            <a:tbl>
              <a:tblPr firstRow="1" bandRow="1">
                <a:tableStyleId>{5C22544A-7EE6-4342-B048-85BDC9FD1C3A}</a:tableStyleId>
              </a:tblPr>
              <a:tblGrid>
                <a:gridCol w="3193421">
                  <a:extLst>
                    <a:ext uri="{9D8B030D-6E8A-4147-A177-3AD203B41FA5}">
                      <a16:colId xmlns:a16="http://schemas.microsoft.com/office/drawing/2014/main" val="806494469"/>
                    </a:ext>
                  </a:extLst>
                </a:gridCol>
                <a:gridCol w="3939809">
                  <a:extLst>
                    <a:ext uri="{9D8B030D-6E8A-4147-A177-3AD203B41FA5}">
                      <a16:colId xmlns:a16="http://schemas.microsoft.com/office/drawing/2014/main" val="2752627890"/>
                    </a:ext>
                  </a:extLst>
                </a:gridCol>
              </a:tblGrid>
              <a:tr h="301617">
                <a:tc>
                  <a:txBody>
                    <a:bodyPr/>
                    <a:lstStyle/>
                    <a:p>
                      <a:r>
                        <a:rPr lang="it-IT" sz="1100" dirty="0"/>
                        <a:t>NODI DA SVILUPPARE  E DA RISOLVERE</a:t>
                      </a:r>
                    </a:p>
                  </a:txBody>
                  <a:tcPr marL="74701" marR="74701" marT="37350" marB="37350"/>
                </a:tc>
                <a:tc>
                  <a:txBody>
                    <a:bodyPr/>
                    <a:lstStyle/>
                    <a:p>
                      <a:r>
                        <a:rPr lang="it-IT" sz="1100" dirty="0"/>
                        <a:t>SOLUZIONE PROPOSTA</a:t>
                      </a:r>
                    </a:p>
                  </a:txBody>
                  <a:tcPr marL="74701" marR="74701" marT="37350" marB="37350"/>
                </a:tc>
                <a:extLst>
                  <a:ext uri="{0D108BD9-81ED-4DB2-BD59-A6C34878D82A}">
                    <a16:rowId xmlns:a16="http://schemas.microsoft.com/office/drawing/2014/main" val="3828654524"/>
                  </a:ext>
                </a:extLst>
              </a:tr>
              <a:tr h="527828">
                <a:tc>
                  <a:txBody>
                    <a:bodyPr/>
                    <a:lstStyle/>
                    <a:p>
                      <a:r>
                        <a:rPr lang="it-IT" sz="1400" kern="1200" dirty="0">
                          <a:solidFill>
                            <a:schemeClr val="dk1"/>
                          </a:solidFill>
                          <a:effectLst/>
                          <a:latin typeface="+mn-lt"/>
                          <a:ea typeface="+mn-ea"/>
                          <a:cs typeface="+mn-cs"/>
                        </a:rPr>
                        <a:t>Tracciabilità e sistema di autocontrollo </a:t>
                      </a:r>
                    </a:p>
                    <a:p>
                      <a:endParaRPr lang="it-IT" sz="1400" dirty="0"/>
                    </a:p>
                  </a:txBody>
                  <a:tcPr marL="74701" marR="74701" marT="37350" marB="37350"/>
                </a:tc>
                <a:tc>
                  <a:txBody>
                    <a:bodyPr/>
                    <a:lstStyle/>
                    <a:p>
                      <a:r>
                        <a:rPr lang="it-IT" sz="1400" b="1" dirty="0"/>
                        <a:t>CODICE ETICO </a:t>
                      </a:r>
                      <a:r>
                        <a:rPr lang="it-IT" sz="1400" dirty="0"/>
                        <a:t>+ proposte di controllo/autocontrollo</a:t>
                      </a:r>
                    </a:p>
                  </a:txBody>
                  <a:tcPr marL="74701" marR="74701" marT="37350" marB="37350"/>
                </a:tc>
                <a:extLst>
                  <a:ext uri="{0D108BD9-81ED-4DB2-BD59-A6C34878D82A}">
                    <a16:rowId xmlns:a16="http://schemas.microsoft.com/office/drawing/2014/main" val="2930124783"/>
                  </a:ext>
                </a:extLst>
              </a:tr>
            </a:tbl>
          </a:graphicData>
        </a:graphic>
      </p:graphicFrame>
      <p:sp>
        <p:nvSpPr>
          <p:cNvPr id="10" name="CasellaDiTesto 9">
            <a:extLst>
              <a:ext uri="{FF2B5EF4-FFF2-40B4-BE49-F238E27FC236}">
                <a16:creationId xmlns:a16="http://schemas.microsoft.com/office/drawing/2014/main" id="{84DA46D1-C665-4F0B-888A-C4443C8AD1DB}"/>
              </a:ext>
            </a:extLst>
          </p:cNvPr>
          <p:cNvSpPr txBox="1"/>
          <p:nvPr/>
        </p:nvSpPr>
        <p:spPr>
          <a:xfrm>
            <a:off x="807685" y="1588681"/>
            <a:ext cx="8111128" cy="3185487"/>
          </a:xfrm>
          <a:prstGeom prst="rect">
            <a:avLst/>
          </a:prstGeom>
          <a:noFill/>
        </p:spPr>
        <p:txBody>
          <a:bodyPr wrap="square" rtlCol="0">
            <a:spAutoFit/>
          </a:bodyPr>
          <a:lstStyle/>
          <a:p>
            <a:pPr algn="ctr"/>
            <a:endParaRPr lang="it-IT" sz="1300" b="1" dirty="0">
              <a:solidFill>
                <a:srgbClr val="002060"/>
              </a:solidFill>
              <a:latin typeface="Arial" panose="020B0604020202020204" pitchFamily="34" charset="0"/>
              <a:cs typeface="Arial" panose="020B0604020202020204" pitchFamily="34" charset="0"/>
            </a:endParaRPr>
          </a:p>
          <a:p>
            <a:r>
              <a:rPr lang="it-IT" sz="1300" b="1" dirty="0">
                <a:solidFill>
                  <a:srgbClr val="002060"/>
                </a:solidFill>
                <a:latin typeface="Arial" panose="020B0604020202020204" pitchFamily="34" charset="0"/>
                <a:cs typeface="Arial" panose="020B0604020202020204" pitchFamily="34" charset="0"/>
              </a:rPr>
              <a:t>Perché ?</a:t>
            </a:r>
            <a:endParaRPr lang="it-IT" sz="13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it-IT" sz="1300" dirty="0">
                <a:latin typeface="Arial" panose="020B0604020202020204" pitchFamily="34" charset="0"/>
                <a:cs typeface="Arial" panose="020B0604020202020204" pitchFamily="34" charset="0"/>
              </a:rPr>
              <a:t>per definire valori e comportamenti comuni per tutti gli attori che operano nella filiera </a:t>
            </a:r>
          </a:p>
          <a:p>
            <a:r>
              <a:rPr lang="it-IT" sz="1300" b="1" dirty="0">
                <a:solidFill>
                  <a:srgbClr val="002060"/>
                </a:solidFill>
                <a:latin typeface="Arial" panose="020B0604020202020204" pitchFamily="34" charset="0"/>
                <a:cs typeface="Arial" panose="020B0604020202020204" pitchFamily="34" charset="0"/>
              </a:rPr>
              <a:t>e che valori?</a:t>
            </a:r>
          </a:p>
          <a:p>
            <a:pPr marL="285750" indent="-285750">
              <a:buFont typeface="Wingdings" panose="05000000000000000000" pitchFamily="2" charset="2"/>
              <a:buChar char="Ø"/>
            </a:pPr>
            <a:r>
              <a:rPr lang="it-IT" sz="1300" dirty="0">
                <a:latin typeface="Arial" panose="020B0604020202020204" pitchFamily="34" charset="0"/>
                <a:cs typeface="Arial" panose="020B0604020202020204" pitchFamily="34" charset="0"/>
              </a:rPr>
              <a:t>Valorizzare i vini prodotti e il territorio dell’Oltrepò</a:t>
            </a:r>
          </a:p>
          <a:p>
            <a:pPr marL="285750" indent="-285750">
              <a:buFont typeface="Wingdings" panose="05000000000000000000" pitchFamily="2" charset="2"/>
              <a:buChar char="Ø"/>
            </a:pPr>
            <a:r>
              <a:rPr lang="it-IT" sz="1300" dirty="0">
                <a:latin typeface="Arial" panose="020B0604020202020204" pitchFamily="34" charset="0"/>
                <a:cs typeface="Arial" panose="020B0604020202020204" pitchFamily="34" charset="0"/>
              </a:rPr>
              <a:t>Fare della qualità certificata una ricerca continua e mutualistica in un corretto rapporto costo/valore</a:t>
            </a:r>
          </a:p>
          <a:p>
            <a:pPr marL="285750" indent="-285750">
              <a:buFont typeface="Wingdings" panose="05000000000000000000" pitchFamily="2" charset="2"/>
              <a:buChar char="Ø"/>
            </a:pPr>
            <a:r>
              <a:rPr lang="it-IT" sz="1300" dirty="0">
                <a:latin typeface="Arial" panose="020B0604020202020204" pitchFamily="34" charset="0"/>
                <a:cs typeface="Arial" panose="020B0604020202020204" pitchFamily="34" charset="0"/>
              </a:rPr>
              <a:t>Non adottare comportamenti/accordi che comportano una diminuzione del valore del prodotto sui mercati </a:t>
            </a:r>
          </a:p>
          <a:p>
            <a:pPr marL="285750" indent="-285750">
              <a:buFont typeface="Wingdings" panose="05000000000000000000" pitchFamily="2" charset="2"/>
              <a:buChar char="Ø"/>
            </a:pPr>
            <a:r>
              <a:rPr lang="it-IT" sz="1300" dirty="0">
                <a:latin typeface="Arial" panose="020B0604020202020204" pitchFamily="34" charset="0"/>
                <a:cs typeface="Arial" panose="020B0604020202020204" pitchFamily="34" charset="0"/>
              </a:rPr>
              <a:t>Attivare procedure di autocontrollo basate ove esistenti su standard nazionali e internazionali e/o comunque definiti e approvati con propri regolamenti interni</a:t>
            </a:r>
          </a:p>
          <a:p>
            <a:pPr marL="285750" indent="-285750">
              <a:buFont typeface="Wingdings" panose="05000000000000000000" pitchFamily="2" charset="2"/>
              <a:buChar char="Ø"/>
            </a:pPr>
            <a:r>
              <a:rPr lang="it-IT" sz="1300" dirty="0">
                <a:latin typeface="Arial" panose="020B0604020202020204" pitchFamily="34" charset="0"/>
                <a:cs typeface="Arial" panose="020B0604020202020204" pitchFamily="34" charset="0"/>
              </a:rPr>
              <a:t>Preservare una governance rispettosa della reciproca convivenza e dell’ottimizzazione economica degli strumenti di valorizzazione della filiera utile per tutti.</a:t>
            </a:r>
          </a:p>
          <a:p>
            <a:pPr marL="285750" indent="-285750">
              <a:buFont typeface="Wingdings" panose="05000000000000000000" pitchFamily="2" charset="2"/>
              <a:buChar char="Ø"/>
            </a:pPr>
            <a:endParaRPr lang="it-IT" sz="1500" b="1" dirty="0">
              <a:solidFill>
                <a:srgbClr val="002060"/>
              </a:solidFill>
              <a:latin typeface="Arial" panose="020B0604020202020204" pitchFamily="34" charset="0"/>
              <a:cs typeface="Arial" panose="020B0604020202020204" pitchFamily="34" charset="0"/>
            </a:endParaRPr>
          </a:p>
          <a:p>
            <a:endParaRPr lang="it-IT" sz="1500" b="1" dirty="0">
              <a:solidFill>
                <a:srgbClr val="002060"/>
              </a:solidFill>
              <a:latin typeface="Arial" panose="020B0604020202020204" pitchFamily="34" charset="0"/>
              <a:cs typeface="Arial" panose="020B0604020202020204" pitchFamily="34" charset="0"/>
            </a:endParaRPr>
          </a:p>
          <a:p>
            <a:endParaRPr lang="it-IT"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9335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331380" y="260215"/>
            <a:ext cx="5464799" cy="510186"/>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700" b="1" dirty="0">
                <a:solidFill>
                  <a:srgbClr val="006600"/>
                </a:solidFill>
                <a:latin typeface="Arial" panose="020B0604020202020204" pitchFamily="34" charset="0"/>
                <a:ea typeface="MS Mincho" panose="02020609040205080304" pitchFamily="49" charset="-128"/>
                <a:cs typeface="Times New Roman" panose="02020603050405020304" pitchFamily="18" charset="0"/>
              </a:rPr>
              <a:t>TRACCIABILITA’</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2700" b="1" i="0"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Times New Roman" panose="02020603050405020304" pitchFamily="18" charset="0"/>
              </a:rPr>
              <a:t> </a:t>
            </a: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sp>
        <p:nvSpPr>
          <p:cNvPr id="10" name="CasellaDiTesto 9">
            <a:extLst>
              <a:ext uri="{FF2B5EF4-FFF2-40B4-BE49-F238E27FC236}">
                <a16:creationId xmlns:a16="http://schemas.microsoft.com/office/drawing/2014/main" id="{84DA46D1-C665-4F0B-888A-C4443C8AD1DB}"/>
              </a:ext>
            </a:extLst>
          </p:cNvPr>
          <p:cNvSpPr txBox="1"/>
          <p:nvPr/>
        </p:nvSpPr>
        <p:spPr>
          <a:xfrm>
            <a:off x="757450" y="1588681"/>
            <a:ext cx="8161363" cy="3416320"/>
          </a:xfrm>
          <a:prstGeom prst="rect">
            <a:avLst/>
          </a:prstGeom>
          <a:noFill/>
        </p:spPr>
        <p:txBody>
          <a:bodyPr wrap="square" rtlCol="0">
            <a:spAutoFit/>
          </a:bodyPr>
          <a:lstStyle/>
          <a:p>
            <a:pPr algn="ctr"/>
            <a:endParaRPr lang="it-IT" sz="1300" b="1" dirty="0">
              <a:solidFill>
                <a:srgbClr val="002060"/>
              </a:solidFill>
              <a:latin typeface="Arial" panose="020B0604020202020204" pitchFamily="34" charset="0"/>
              <a:cs typeface="Arial" panose="020B0604020202020204" pitchFamily="34" charset="0"/>
            </a:endParaRPr>
          </a:p>
          <a:p>
            <a:r>
              <a:rPr lang="it-IT" sz="1400" b="1" dirty="0"/>
              <a:t>MONITORAGGIO e PRESIDIO COMPORTAMENTI dei MERCATI</a:t>
            </a:r>
          </a:p>
          <a:p>
            <a:endParaRPr lang="it-IT" sz="1600" b="1" dirty="0">
              <a:solidFill>
                <a:srgbClr val="002060"/>
              </a:solidFill>
            </a:endParaRPr>
          </a:p>
          <a:p>
            <a:r>
              <a:rPr lang="it-IT" sz="1600" u="sng" dirty="0"/>
              <a:t>Attivazione tramite:</a:t>
            </a:r>
          </a:p>
          <a:p>
            <a:endParaRPr lang="it-IT" sz="1600" u="sng" dirty="0"/>
          </a:p>
          <a:p>
            <a:pPr lvl="0"/>
            <a:r>
              <a:rPr lang="it-IT" sz="1600" dirty="0"/>
              <a:t>1) Acquisizione delle banche dati sull’andamento dei prezzi ( ISMEA </a:t>
            </a:r>
            <a:r>
              <a:rPr lang="it-IT" sz="1600" dirty="0" err="1"/>
              <a:t>ecc</a:t>
            </a:r>
            <a:r>
              <a:rPr lang="it-IT" sz="1600" dirty="0"/>
              <a:t>);</a:t>
            </a:r>
          </a:p>
          <a:p>
            <a:pPr lvl="0"/>
            <a:r>
              <a:rPr lang="it-IT" sz="1600" dirty="0"/>
              <a:t>2) Recupero mensile delle offerte attuate dalla grande distribuzione in collaborazione con il Consorzio e portando a sistema tutte le rilevazioni che autonomamente le aziende compiono</a:t>
            </a:r>
          </a:p>
          <a:p>
            <a:pPr lvl="0"/>
            <a:r>
              <a:rPr lang="it-IT" sz="1600" dirty="0"/>
              <a:t>3) Predisposizione di una analisi tecnica ( certificata da una Università) che renda trasparente la formazione di un prezzo medio del vino prodotto in Oltrepò (almeno per le tipologie richiamate nel </a:t>
            </a:r>
            <a:r>
              <a:rPr lang="it-IT" sz="1600" dirty="0" err="1"/>
              <a:t>pre</a:t>
            </a:r>
            <a:r>
              <a:rPr lang="it-IT" sz="1600" dirty="0"/>
              <a:t>-piano) come somma delle sue specifiche componenti di costo.</a:t>
            </a:r>
          </a:p>
          <a:p>
            <a:endParaRPr lang="it-IT" sz="1500" b="1" dirty="0">
              <a:solidFill>
                <a:srgbClr val="002060"/>
              </a:solidFill>
              <a:latin typeface="Arial" panose="020B0604020202020204" pitchFamily="34" charset="0"/>
              <a:cs typeface="Arial" panose="020B0604020202020204" pitchFamily="34" charset="0"/>
            </a:endParaRPr>
          </a:p>
          <a:p>
            <a:endParaRPr lang="it-IT" sz="1500" b="1" dirty="0">
              <a:solidFill>
                <a:srgbClr val="002060"/>
              </a:solidFill>
              <a:latin typeface="Arial" panose="020B0604020202020204" pitchFamily="34" charset="0"/>
              <a:cs typeface="Arial" panose="020B0604020202020204" pitchFamily="34" charset="0"/>
            </a:endParaRPr>
          </a:p>
          <a:p>
            <a:endParaRPr lang="it-IT" sz="1500" dirty="0">
              <a:latin typeface="Arial" panose="020B0604020202020204" pitchFamily="34" charset="0"/>
              <a:cs typeface="Arial" panose="020B0604020202020204" pitchFamily="34" charset="0"/>
            </a:endParaRPr>
          </a:p>
        </p:txBody>
      </p:sp>
      <p:graphicFrame>
        <p:nvGraphicFramePr>
          <p:cNvPr id="2" name="Tabella 1">
            <a:extLst>
              <a:ext uri="{FF2B5EF4-FFF2-40B4-BE49-F238E27FC236}">
                <a16:creationId xmlns:a16="http://schemas.microsoft.com/office/drawing/2014/main" id="{2A556828-6084-46B5-9FB4-0373D8C47DB1}"/>
              </a:ext>
            </a:extLst>
          </p:cNvPr>
          <p:cNvGraphicFramePr>
            <a:graphicFrameLocks noGrp="1"/>
          </p:cNvGraphicFramePr>
          <p:nvPr>
            <p:extLst>
              <p:ext uri="{D42A27DB-BD31-4B8C-83A1-F6EECF244321}">
                <p14:modId xmlns:p14="http://schemas.microsoft.com/office/powerpoint/2010/main" val="27460664"/>
              </p:ext>
            </p:extLst>
          </p:nvPr>
        </p:nvGraphicFramePr>
        <p:xfrm>
          <a:off x="169051" y="770401"/>
          <a:ext cx="8749761" cy="1034349"/>
        </p:xfrm>
        <a:graphic>
          <a:graphicData uri="http://schemas.openxmlformats.org/drawingml/2006/table">
            <a:tbl>
              <a:tblPr firstRow="1" bandRow="1">
                <a:tableStyleId>{5C22544A-7EE6-4342-B048-85BDC9FD1C3A}</a:tableStyleId>
              </a:tblPr>
              <a:tblGrid>
                <a:gridCol w="3917113">
                  <a:extLst>
                    <a:ext uri="{9D8B030D-6E8A-4147-A177-3AD203B41FA5}">
                      <a16:colId xmlns:a16="http://schemas.microsoft.com/office/drawing/2014/main" val="2548926675"/>
                    </a:ext>
                  </a:extLst>
                </a:gridCol>
                <a:gridCol w="4832648">
                  <a:extLst>
                    <a:ext uri="{9D8B030D-6E8A-4147-A177-3AD203B41FA5}">
                      <a16:colId xmlns:a16="http://schemas.microsoft.com/office/drawing/2014/main" val="2779758054"/>
                    </a:ext>
                  </a:extLst>
                </a:gridCol>
              </a:tblGrid>
              <a:tr h="325689">
                <a:tc>
                  <a:txBody>
                    <a:bodyPr/>
                    <a:lstStyle/>
                    <a:p>
                      <a:r>
                        <a:rPr lang="it-IT" dirty="0"/>
                        <a:t>NODI DA SVILUPPARE  E DA RISOLVERE</a:t>
                      </a:r>
                    </a:p>
                  </a:txBody>
                  <a:tcPr/>
                </a:tc>
                <a:tc>
                  <a:txBody>
                    <a:bodyPr/>
                    <a:lstStyle/>
                    <a:p>
                      <a:r>
                        <a:rPr lang="it-IT" dirty="0"/>
                        <a:t>SOLUZIONE PROPOSTA</a:t>
                      </a:r>
                    </a:p>
                  </a:txBody>
                  <a:tcPr/>
                </a:tc>
                <a:extLst>
                  <a:ext uri="{0D108BD9-81ED-4DB2-BD59-A6C34878D82A}">
                    <a16:rowId xmlns:a16="http://schemas.microsoft.com/office/drawing/2014/main" val="495102090"/>
                  </a:ext>
                </a:extLst>
              </a:tr>
              <a:tr h="625134">
                <a:tc>
                  <a:txBody>
                    <a:bodyPr/>
                    <a:lstStyle/>
                    <a:p>
                      <a:r>
                        <a:rPr lang="it-IT" sz="1800" b="1" kern="1200" dirty="0">
                          <a:solidFill>
                            <a:schemeClr val="dk1"/>
                          </a:solidFill>
                          <a:effectLst/>
                          <a:latin typeface="+mn-lt"/>
                          <a:ea typeface="+mn-ea"/>
                          <a:cs typeface="+mn-cs"/>
                        </a:rPr>
                        <a:t>Tracciabilità e sistema di autocontrollo </a:t>
                      </a:r>
                    </a:p>
                    <a:p>
                      <a:endParaRPr lang="it-IT" dirty="0"/>
                    </a:p>
                  </a:txBody>
                  <a:tcPr/>
                </a:tc>
                <a:tc>
                  <a:txBody>
                    <a:bodyPr/>
                    <a:lstStyle/>
                    <a:p>
                      <a:r>
                        <a:rPr lang="it-IT" b="1" dirty="0"/>
                        <a:t>Scheda UNAR </a:t>
                      </a:r>
                      <a:r>
                        <a:rPr lang="it-IT" dirty="0"/>
                        <a:t>– dal 1 gennaio 2019 attivazione procedura di istruttoria su ogni richiesta che verrà istruita da un funzionario regionale </a:t>
                      </a:r>
                    </a:p>
                  </a:txBody>
                  <a:tcPr/>
                </a:tc>
                <a:extLst>
                  <a:ext uri="{0D108BD9-81ED-4DB2-BD59-A6C34878D82A}">
                    <a16:rowId xmlns:a16="http://schemas.microsoft.com/office/drawing/2014/main" val="585130861"/>
                  </a:ext>
                </a:extLst>
              </a:tr>
            </a:tbl>
          </a:graphicData>
        </a:graphic>
      </p:graphicFrame>
    </p:spTree>
    <p:extLst>
      <p:ext uri="{BB962C8B-B14F-4D97-AF65-F5344CB8AC3E}">
        <p14:creationId xmlns:p14="http://schemas.microsoft.com/office/powerpoint/2010/main" val="26659966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14401" y="186159"/>
            <a:ext cx="5464799" cy="510186"/>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700" b="1" dirty="0">
                <a:solidFill>
                  <a:srgbClr val="006600"/>
                </a:solidFill>
                <a:latin typeface="Arial" panose="020B0604020202020204" pitchFamily="34" charset="0"/>
                <a:ea typeface="MS Mincho" panose="02020609040205080304" pitchFamily="49" charset="-128"/>
                <a:cs typeface="Times New Roman" panose="02020603050405020304" pitchFamily="18" charset="0"/>
              </a:rPr>
              <a:t>AZIONI DI PROMOZIONE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2700" b="1" i="0"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Times New Roman" panose="02020603050405020304" pitchFamily="18" charset="0"/>
              </a:rPr>
              <a:t> </a:t>
            </a: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graphicFrame>
        <p:nvGraphicFramePr>
          <p:cNvPr id="9" name="Tabella 4">
            <a:extLst>
              <a:ext uri="{FF2B5EF4-FFF2-40B4-BE49-F238E27FC236}">
                <a16:creationId xmlns:a16="http://schemas.microsoft.com/office/drawing/2014/main" id="{A776C1B9-03A6-4DC6-B37D-D36D38FD9C6D}"/>
              </a:ext>
            </a:extLst>
          </p:cNvPr>
          <p:cNvGraphicFramePr>
            <a:graphicFrameLocks noGrp="1"/>
          </p:cNvGraphicFramePr>
          <p:nvPr>
            <p:extLst>
              <p:ext uri="{D42A27DB-BD31-4B8C-83A1-F6EECF244321}">
                <p14:modId xmlns:p14="http://schemas.microsoft.com/office/powerpoint/2010/main" val="592830751"/>
              </p:ext>
            </p:extLst>
          </p:nvPr>
        </p:nvGraphicFramePr>
        <p:xfrm>
          <a:off x="886417" y="888290"/>
          <a:ext cx="6152156" cy="1211825"/>
        </p:xfrm>
        <a:graphic>
          <a:graphicData uri="http://schemas.openxmlformats.org/drawingml/2006/table">
            <a:tbl>
              <a:tblPr firstRow="1" bandRow="1">
                <a:tableStyleId>{5C22544A-7EE6-4342-B048-85BDC9FD1C3A}</a:tableStyleId>
              </a:tblPr>
              <a:tblGrid>
                <a:gridCol w="2949200">
                  <a:extLst>
                    <a:ext uri="{9D8B030D-6E8A-4147-A177-3AD203B41FA5}">
                      <a16:colId xmlns:a16="http://schemas.microsoft.com/office/drawing/2014/main" val="806494469"/>
                    </a:ext>
                  </a:extLst>
                </a:gridCol>
                <a:gridCol w="3202956">
                  <a:extLst>
                    <a:ext uri="{9D8B030D-6E8A-4147-A177-3AD203B41FA5}">
                      <a16:colId xmlns:a16="http://schemas.microsoft.com/office/drawing/2014/main" val="2752627890"/>
                    </a:ext>
                  </a:extLst>
                </a:gridCol>
              </a:tblGrid>
              <a:tr h="208346">
                <a:tc>
                  <a:txBody>
                    <a:bodyPr/>
                    <a:lstStyle/>
                    <a:p>
                      <a:r>
                        <a:rPr lang="it-IT" sz="1000" dirty="0"/>
                        <a:t>NODI DA SVILUPPARE  E DA RISOLVERE</a:t>
                      </a:r>
                    </a:p>
                  </a:txBody>
                  <a:tcPr marL="64074" marR="64074" marT="32036" marB="32036"/>
                </a:tc>
                <a:tc>
                  <a:txBody>
                    <a:bodyPr/>
                    <a:lstStyle/>
                    <a:p>
                      <a:r>
                        <a:rPr lang="it-IT" sz="1000" dirty="0"/>
                        <a:t>PERCORSO AVVIATO</a:t>
                      </a:r>
                    </a:p>
                  </a:txBody>
                  <a:tcPr marL="64074" marR="64074" marT="32036" marB="32036"/>
                </a:tc>
                <a:extLst>
                  <a:ext uri="{0D108BD9-81ED-4DB2-BD59-A6C34878D82A}">
                    <a16:rowId xmlns:a16="http://schemas.microsoft.com/office/drawing/2014/main" val="3828654524"/>
                  </a:ext>
                </a:extLst>
              </a:tr>
              <a:tr h="995353">
                <a:tc>
                  <a:txBody>
                    <a:bodyPr/>
                    <a:lstStyle/>
                    <a:p>
                      <a:pPr marL="0" indent="0">
                        <a:buFont typeface="Wingdings" panose="05000000000000000000" pitchFamily="2" charset="2"/>
                        <a:buNone/>
                      </a:pPr>
                      <a:r>
                        <a:rPr lang="it-IT" sz="1200" kern="1200" dirty="0">
                          <a:solidFill>
                            <a:schemeClr val="dk1"/>
                          </a:solidFill>
                          <a:effectLst/>
                          <a:latin typeface="+mn-lt"/>
                          <a:ea typeface="+mn-ea"/>
                          <a:cs typeface="+mn-cs"/>
                        </a:rPr>
                        <a:t>Predisposizione piani  di marketing e promozione </a:t>
                      </a:r>
                    </a:p>
                  </a:txBody>
                  <a:tcPr marL="64074" marR="64074" marT="32036" marB="32036"/>
                </a:tc>
                <a:tc>
                  <a:txBody>
                    <a:bodyPr/>
                    <a:lstStyle/>
                    <a:p>
                      <a:pPr marL="285750" lvl="0" indent="-285750">
                        <a:buFont typeface="Wingdings" panose="05000000000000000000" pitchFamily="2" charset="2"/>
                        <a:buChar char="v"/>
                      </a:pPr>
                      <a:r>
                        <a:rPr lang="it-IT" sz="1100" b="1" kern="1200" dirty="0">
                          <a:solidFill>
                            <a:schemeClr val="dk1"/>
                          </a:solidFill>
                          <a:effectLst/>
                          <a:latin typeface="+mn-lt"/>
                          <a:ea typeface="+mn-ea"/>
                          <a:cs typeface="+mn-cs"/>
                        </a:rPr>
                        <a:t>PROGETTO DI FILIERA PER IL RILANCIO E LA PROMOZIONE DELLE PRODUZIONI VITIVINICOLE DELL’OLTREPO’ €  200.000</a:t>
                      </a:r>
                    </a:p>
                    <a:p>
                      <a:pPr marL="285750" lvl="0" indent="-285750">
                        <a:buFont typeface="Wingdings" panose="05000000000000000000" pitchFamily="2" charset="2"/>
                        <a:buChar char="v"/>
                      </a:pPr>
                      <a:endParaRPr lang="it-IT" sz="1100" b="1" kern="1200" dirty="0">
                        <a:solidFill>
                          <a:schemeClr val="dk1"/>
                        </a:solidFill>
                        <a:effectLst/>
                        <a:latin typeface="+mn-lt"/>
                        <a:ea typeface="+mn-ea"/>
                        <a:cs typeface="+mn-cs"/>
                      </a:endParaRPr>
                    </a:p>
                    <a:p>
                      <a:pPr marL="285750" lvl="0" indent="-285750">
                        <a:buFont typeface="Wingdings" panose="05000000000000000000" pitchFamily="2" charset="2"/>
                        <a:buChar char="v"/>
                      </a:pPr>
                      <a:r>
                        <a:rPr lang="it-IT" sz="1100" b="1" kern="1200" dirty="0">
                          <a:solidFill>
                            <a:schemeClr val="dk1"/>
                          </a:solidFill>
                          <a:effectLst/>
                          <a:latin typeface="+mn-lt"/>
                          <a:ea typeface="+mn-ea"/>
                          <a:cs typeface="+mn-cs"/>
                        </a:rPr>
                        <a:t>PRE - PIANO</a:t>
                      </a:r>
                    </a:p>
                  </a:txBody>
                  <a:tcPr marL="64074" marR="64074" marT="32036" marB="32036"/>
                </a:tc>
                <a:extLst>
                  <a:ext uri="{0D108BD9-81ED-4DB2-BD59-A6C34878D82A}">
                    <a16:rowId xmlns:a16="http://schemas.microsoft.com/office/drawing/2014/main" val="2880628664"/>
                  </a:ext>
                </a:extLst>
              </a:tr>
            </a:tbl>
          </a:graphicData>
        </a:graphic>
      </p:graphicFrame>
      <p:graphicFrame>
        <p:nvGraphicFramePr>
          <p:cNvPr id="11" name="Tabella 5">
            <a:extLst>
              <a:ext uri="{FF2B5EF4-FFF2-40B4-BE49-F238E27FC236}">
                <a16:creationId xmlns:a16="http://schemas.microsoft.com/office/drawing/2014/main" id="{64142570-0A92-4E82-AA91-D73B80E9104F}"/>
              </a:ext>
            </a:extLst>
          </p:cNvPr>
          <p:cNvGraphicFramePr>
            <a:graphicFrameLocks noGrp="1"/>
          </p:cNvGraphicFramePr>
          <p:nvPr>
            <p:extLst>
              <p:ext uri="{D42A27DB-BD31-4B8C-83A1-F6EECF244321}">
                <p14:modId xmlns:p14="http://schemas.microsoft.com/office/powerpoint/2010/main" val="1298834522"/>
              </p:ext>
            </p:extLst>
          </p:nvPr>
        </p:nvGraphicFramePr>
        <p:xfrm>
          <a:off x="886417" y="2159213"/>
          <a:ext cx="6152155" cy="2744551"/>
        </p:xfrm>
        <a:graphic>
          <a:graphicData uri="http://schemas.openxmlformats.org/drawingml/2006/table">
            <a:tbl>
              <a:tblPr firstRow="1" bandRow="1">
                <a:tableStyleId>{5C22544A-7EE6-4342-B048-85BDC9FD1C3A}</a:tableStyleId>
              </a:tblPr>
              <a:tblGrid>
                <a:gridCol w="2919989">
                  <a:extLst>
                    <a:ext uri="{9D8B030D-6E8A-4147-A177-3AD203B41FA5}">
                      <a16:colId xmlns:a16="http://schemas.microsoft.com/office/drawing/2014/main" val="3988310470"/>
                    </a:ext>
                  </a:extLst>
                </a:gridCol>
                <a:gridCol w="3232166">
                  <a:extLst>
                    <a:ext uri="{9D8B030D-6E8A-4147-A177-3AD203B41FA5}">
                      <a16:colId xmlns:a16="http://schemas.microsoft.com/office/drawing/2014/main" val="3380572243"/>
                    </a:ext>
                  </a:extLst>
                </a:gridCol>
              </a:tblGrid>
              <a:tr h="292434">
                <a:tc>
                  <a:txBody>
                    <a:bodyPr/>
                    <a:lstStyle/>
                    <a:p>
                      <a:r>
                        <a:rPr lang="it-IT" sz="1000" dirty="0"/>
                        <a:t>AZIONI DI PROMOZIONE </a:t>
                      </a:r>
                    </a:p>
                  </a:txBody>
                  <a:tcPr marL="64074" marR="64074" marT="32036" marB="32036"/>
                </a:tc>
                <a:tc>
                  <a:txBody>
                    <a:bodyPr/>
                    <a:lstStyle/>
                    <a:p>
                      <a:endParaRPr lang="it-IT" sz="900"/>
                    </a:p>
                  </a:txBody>
                  <a:tcPr marL="64074" marR="64074" marT="32036" marB="32036"/>
                </a:tc>
                <a:extLst>
                  <a:ext uri="{0D108BD9-81ED-4DB2-BD59-A6C34878D82A}">
                    <a16:rowId xmlns:a16="http://schemas.microsoft.com/office/drawing/2014/main" val="519706893"/>
                  </a:ext>
                </a:extLst>
              </a:tr>
              <a:tr h="4225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effectLst/>
                          <a:latin typeface="+mn-lt"/>
                          <a:ea typeface="+mn-ea"/>
                          <a:cs typeface="+mn-cs"/>
                        </a:rPr>
                        <a:t>Vinitaly 2019 « Armonie d’Oltrepò»</a:t>
                      </a:r>
                      <a:endParaRPr lang="it-IT" sz="900" dirty="0"/>
                    </a:p>
                  </a:txBody>
                  <a:tcPr marL="64074" marR="64074" marT="32036" marB="3203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err="1">
                          <a:solidFill>
                            <a:schemeClr val="tx1"/>
                          </a:solidFill>
                          <a:effectLst/>
                          <a:latin typeface="+mn-lt"/>
                          <a:ea typeface="+mn-ea"/>
                          <a:cs typeface="+mn-cs"/>
                        </a:rPr>
                        <a:t>Vinuva</a:t>
                      </a:r>
                      <a:endParaRPr lang="it-IT" sz="1200" kern="1200" dirty="0">
                        <a:solidFill>
                          <a:schemeClr val="tx1"/>
                        </a:solidFill>
                        <a:effectLst/>
                        <a:latin typeface="+mn-lt"/>
                        <a:ea typeface="+mn-ea"/>
                        <a:cs typeface="+mn-cs"/>
                      </a:endParaRPr>
                    </a:p>
                    <a:p>
                      <a:endParaRPr lang="it-IT" sz="900" dirty="0"/>
                    </a:p>
                  </a:txBody>
                  <a:tcPr marL="64074" marR="64074" marT="32036" marB="32036"/>
                </a:tc>
                <a:extLst>
                  <a:ext uri="{0D108BD9-81ED-4DB2-BD59-A6C34878D82A}">
                    <a16:rowId xmlns:a16="http://schemas.microsoft.com/office/drawing/2014/main" val="1455604791"/>
                  </a:ext>
                </a:extLst>
              </a:tr>
              <a:tr h="592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effectLst/>
                          <a:latin typeface="+mn-lt"/>
                          <a:ea typeface="+mn-ea"/>
                          <a:cs typeface="+mn-cs"/>
                        </a:rPr>
                        <a:t>Partecipazione Carovana Giro d'Italia 2019 </a:t>
                      </a:r>
                      <a:br>
                        <a:rPr lang="it-IT" sz="1200" kern="1200" dirty="0">
                          <a:solidFill>
                            <a:schemeClr val="dk1"/>
                          </a:solidFill>
                          <a:effectLst/>
                          <a:latin typeface="+mn-lt"/>
                          <a:ea typeface="+mn-ea"/>
                          <a:cs typeface="+mn-cs"/>
                        </a:rPr>
                      </a:br>
                      <a:r>
                        <a:rPr lang="it-IT" sz="1200" kern="1200" dirty="0">
                          <a:solidFill>
                            <a:schemeClr val="dk1"/>
                          </a:solidFill>
                          <a:effectLst/>
                          <a:latin typeface="+mn-lt"/>
                          <a:ea typeface="+mn-ea"/>
                          <a:cs typeface="+mn-cs"/>
                        </a:rPr>
                        <a:t>«Armonie d’Oltrepò»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effectLst/>
                          <a:latin typeface="+mn-lt"/>
                          <a:ea typeface="+mn-ea"/>
                          <a:cs typeface="+mn-cs"/>
                        </a:rPr>
                        <a:t>Eventi degustazione collegati</a:t>
                      </a:r>
                      <a:endParaRPr lang="it-IT" sz="900" dirty="0"/>
                    </a:p>
                    <a:p>
                      <a:endParaRPr lang="it-IT" sz="900" dirty="0"/>
                    </a:p>
                  </a:txBody>
                  <a:tcPr marL="64074" marR="64074" marT="32036" marB="3203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effectLst/>
                          <a:latin typeface="+mn-lt"/>
                          <a:ea typeface="+mn-ea"/>
                          <a:cs typeface="+mn-cs"/>
                        </a:rPr>
                        <a:t>Autunno Pavese</a:t>
                      </a:r>
                      <a:endParaRPr lang="it-IT" sz="900" dirty="0"/>
                    </a:p>
                    <a:p>
                      <a:endParaRPr lang="it-IT" sz="900" dirty="0"/>
                    </a:p>
                  </a:txBody>
                  <a:tcPr marL="64074" marR="64074" marT="32036" marB="32036"/>
                </a:tc>
                <a:extLst>
                  <a:ext uri="{0D108BD9-81ED-4DB2-BD59-A6C34878D82A}">
                    <a16:rowId xmlns:a16="http://schemas.microsoft.com/office/drawing/2014/main" val="752498318"/>
                  </a:ext>
                </a:extLst>
              </a:tr>
              <a:tr h="4225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effectLst/>
                          <a:latin typeface="+mn-lt"/>
                          <a:ea typeface="+mn-ea"/>
                          <a:cs typeface="+mn-cs"/>
                        </a:rPr>
                        <a:t>MI Wine Week 2019</a:t>
                      </a:r>
                      <a:endParaRPr lang="it-IT" sz="900" dirty="0"/>
                    </a:p>
                    <a:p>
                      <a:endParaRPr lang="it-IT" sz="900" dirty="0"/>
                    </a:p>
                  </a:txBody>
                  <a:tcPr marL="64074" marR="64074" marT="32036" marB="3203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err="1">
                          <a:solidFill>
                            <a:schemeClr val="tx1"/>
                          </a:solidFill>
                          <a:effectLst/>
                          <a:latin typeface="+mn-lt"/>
                          <a:ea typeface="+mn-ea"/>
                          <a:cs typeface="+mn-cs"/>
                        </a:rPr>
                        <a:t>Spumantitalia</a:t>
                      </a:r>
                      <a:r>
                        <a:rPr lang="it-IT" sz="1200" kern="1200" dirty="0">
                          <a:solidFill>
                            <a:schemeClr val="tx1"/>
                          </a:solidFill>
                          <a:effectLst/>
                          <a:latin typeface="+mn-lt"/>
                          <a:ea typeface="+mn-ea"/>
                          <a:cs typeface="+mn-cs"/>
                        </a:rPr>
                        <a:t>, Copenaghen, Parigi, </a:t>
                      </a:r>
                      <a:r>
                        <a:rPr lang="it-IT" sz="1200" kern="1200" dirty="0" err="1">
                          <a:solidFill>
                            <a:schemeClr val="tx1"/>
                          </a:solidFill>
                          <a:effectLst/>
                          <a:latin typeface="+mn-lt"/>
                          <a:ea typeface="+mn-ea"/>
                          <a:cs typeface="+mn-cs"/>
                        </a:rPr>
                        <a:t>ProWein</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Vintaly</a:t>
                      </a:r>
                      <a:r>
                        <a:rPr lang="it-IT" sz="1200" kern="1200" dirty="0">
                          <a:solidFill>
                            <a:schemeClr val="tx1"/>
                          </a:solidFill>
                          <a:effectLst/>
                          <a:latin typeface="+mn-lt"/>
                          <a:ea typeface="+mn-ea"/>
                          <a:cs typeface="+mn-cs"/>
                        </a:rPr>
                        <a:t> 2020</a:t>
                      </a:r>
                      <a:endParaRPr lang="it-IT" sz="900" dirty="0">
                        <a:solidFill>
                          <a:schemeClr val="tx1"/>
                        </a:solidFill>
                      </a:endParaRPr>
                    </a:p>
                    <a:p>
                      <a:endParaRPr lang="it-IT" sz="900" dirty="0">
                        <a:solidFill>
                          <a:schemeClr val="tx1"/>
                        </a:solidFill>
                      </a:endParaRPr>
                    </a:p>
                  </a:txBody>
                  <a:tcPr marL="64074" marR="64074" marT="32036" marB="32036"/>
                </a:tc>
                <a:extLst>
                  <a:ext uri="{0D108BD9-81ED-4DB2-BD59-A6C34878D82A}">
                    <a16:rowId xmlns:a16="http://schemas.microsoft.com/office/drawing/2014/main" val="1010096678"/>
                  </a:ext>
                </a:extLst>
              </a:tr>
              <a:tr h="4004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dk1"/>
                          </a:solidFill>
                          <a:effectLst/>
                          <a:latin typeface="+mn-lt"/>
                          <a:ea typeface="+mn-ea"/>
                          <a:cs typeface="+mn-cs"/>
                        </a:rPr>
                        <a:t>Merano Wine Festival 2019 </a:t>
                      </a:r>
                      <a:endParaRPr lang="it-IT" sz="900" dirty="0"/>
                    </a:p>
                    <a:p>
                      <a:endParaRPr lang="it-IT" sz="900" dirty="0"/>
                    </a:p>
                  </a:txBody>
                  <a:tcPr marL="64074" marR="64074" marT="32036" marB="32036"/>
                </a:tc>
                <a:tc>
                  <a:txBody>
                    <a:bodyPr/>
                    <a:lstStyle/>
                    <a:p>
                      <a:endParaRPr lang="it-IT" sz="900" dirty="0"/>
                    </a:p>
                  </a:txBody>
                  <a:tcPr marL="64074" marR="64074" marT="32036" marB="32036"/>
                </a:tc>
                <a:extLst>
                  <a:ext uri="{0D108BD9-81ED-4DB2-BD59-A6C34878D82A}">
                    <a16:rowId xmlns:a16="http://schemas.microsoft.com/office/drawing/2014/main" val="3316123981"/>
                  </a:ext>
                </a:extLst>
              </a:tr>
              <a:tr h="312204">
                <a:tc>
                  <a:txBody>
                    <a:bodyPr/>
                    <a:lstStyle/>
                    <a:p>
                      <a:endParaRPr lang="it-IT" sz="900" dirty="0"/>
                    </a:p>
                  </a:txBody>
                  <a:tcPr marL="64074" marR="64074" marT="32036" marB="32036"/>
                </a:tc>
                <a:tc>
                  <a:txBody>
                    <a:bodyPr/>
                    <a:lstStyle/>
                    <a:p>
                      <a:endParaRPr lang="it-IT" sz="900" dirty="0"/>
                    </a:p>
                  </a:txBody>
                  <a:tcPr marL="64074" marR="64074" marT="32036" marB="32036"/>
                </a:tc>
                <a:extLst>
                  <a:ext uri="{0D108BD9-81ED-4DB2-BD59-A6C34878D82A}">
                    <a16:rowId xmlns:a16="http://schemas.microsoft.com/office/drawing/2014/main" val="215521577"/>
                  </a:ext>
                </a:extLst>
              </a:tr>
            </a:tbl>
          </a:graphicData>
        </a:graphic>
      </p:graphicFrame>
    </p:spTree>
    <p:extLst>
      <p:ext uri="{BB962C8B-B14F-4D97-AF65-F5344CB8AC3E}">
        <p14:creationId xmlns:p14="http://schemas.microsoft.com/office/powerpoint/2010/main" val="26849728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8400944"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14401" y="186159"/>
            <a:ext cx="8818159" cy="510186"/>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700" b="1" dirty="0">
                <a:solidFill>
                  <a:srgbClr val="006600"/>
                </a:solidFill>
                <a:latin typeface="Arial" panose="020B0604020202020204" pitchFamily="34" charset="0"/>
                <a:ea typeface="MS Mincho" panose="02020609040205080304" pitchFamily="49" charset="-128"/>
                <a:cs typeface="Times New Roman" panose="02020603050405020304" pitchFamily="18" charset="0"/>
              </a:rPr>
              <a:t>DAL TAVOLO REGIONALE ALL’OPERATIVITÀ DEL PROGETTO DI RILANCIO</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2700" b="1" i="0"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Times New Roman" panose="02020603050405020304" pitchFamily="18" charset="0"/>
              </a:rPr>
              <a:t> </a:t>
            </a: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grpSp>
        <p:nvGrpSpPr>
          <p:cNvPr id="47" name="Gruppo 46">
            <a:extLst>
              <a:ext uri="{FF2B5EF4-FFF2-40B4-BE49-F238E27FC236}">
                <a16:creationId xmlns:a16="http://schemas.microsoft.com/office/drawing/2014/main" id="{A7D03699-0386-4ED5-8593-D273DCE298CF}"/>
              </a:ext>
            </a:extLst>
          </p:cNvPr>
          <p:cNvGrpSpPr/>
          <p:nvPr/>
        </p:nvGrpSpPr>
        <p:grpSpPr>
          <a:xfrm>
            <a:off x="5418805" y="1358650"/>
            <a:ext cx="1928522" cy="1128339"/>
            <a:chOff x="4983094" y="933623"/>
            <a:chExt cx="1928522" cy="1128339"/>
          </a:xfrm>
        </p:grpSpPr>
        <p:sp>
          <p:nvSpPr>
            <p:cNvPr id="81" name="Rettangolo con angoli arrotondati 80">
              <a:extLst>
                <a:ext uri="{FF2B5EF4-FFF2-40B4-BE49-F238E27FC236}">
                  <a16:creationId xmlns:a16="http://schemas.microsoft.com/office/drawing/2014/main" id="{BB7AFA90-EA90-4D37-8F30-AECD26F14B3C}"/>
                </a:ext>
              </a:extLst>
            </p:cNvPr>
            <p:cNvSpPr/>
            <p:nvPr/>
          </p:nvSpPr>
          <p:spPr>
            <a:xfrm>
              <a:off x="4983094" y="933623"/>
              <a:ext cx="1928522" cy="112833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2" name="CasellaDiTesto 81">
              <a:extLst>
                <a:ext uri="{FF2B5EF4-FFF2-40B4-BE49-F238E27FC236}">
                  <a16:creationId xmlns:a16="http://schemas.microsoft.com/office/drawing/2014/main" id="{05BC1246-DB8B-43B4-895E-59954446EDCD}"/>
                </a:ext>
              </a:extLst>
            </p:cNvPr>
            <p:cNvSpPr txBox="1"/>
            <p:nvPr/>
          </p:nvSpPr>
          <p:spPr>
            <a:xfrm>
              <a:off x="5016142" y="966671"/>
              <a:ext cx="1862426" cy="10622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i="1" kern="1200" dirty="0">
                  <a:solidFill>
                    <a:srgbClr val="FFFF00"/>
                  </a:solidFill>
                </a:rPr>
                <a:t>Assemblea pubblica</a:t>
              </a:r>
            </a:p>
            <a:p>
              <a:pPr marL="0" lvl="0" indent="0" algn="ctr" defTabSz="800100">
                <a:lnSpc>
                  <a:spcPct val="90000"/>
                </a:lnSpc>
                <a:spcBef>
                  <a:spcPct val="0"/>
                </a:spcBef>
                <a:spcAft>
                  <a:spcPct val="35000"/>
                </a:spcAft>
                <a:buNone/>
              </a:pPr>
              <a:r>
                <a:rPr lang="it-IT" sz="1600" b="1" i="1" dirty="0">
                  <a:solidFill>
                    <a:srgbClr val="FFFF00"/>
                  </a:solidFill>
                </a:rPr>
                <a:t>27 GENNAIO 2020</a:t>
              </a:r>
              <a:endParaRPr lang="it-IT" sz="1600" b="1" i="1" kern="1200" dirty="0">
                <a:solidFill>
                  <a:srgbClr val="FFFF00"/>
                </a:solidFill>
              </a:endParaRPr>
            </a:p>
          </p:txBody>
        </p:sp>
      </p:grpSp>
      <p:grpSp>
        <p:nvGrpSpPr>
          <p:cNvPr id="49" name="Gruppo 48">
            <a:extLst>
              <a:ext uri="{FF2B5EF4-FFF2-40B4-BE49-F238E27FC236}">
                <a16:creationId xmlns:a16="http://schemas.microsoft.com/office/drawing/2014/main" id="{B4DF84F5-B9C7-41AA-85A7-CF22ABF4AF02}"/>
              </a:ext>
            </a:extLst>
          </p:cNvPr>
          <p:cNvGrpSpPr/>
          <p:nvPr/>
        </p:nvGrpSpPr>
        <p:grpSpPr>
          <a:xfrm>
            <a:off x="1133861" y="3836690"/>
            <a:ext cx="2030252" cy="1029091"/>
            <a:chOff x="23662" y="3979891"/>
            <a:chExt cx="2360034" cy="1196250"/>
          </a:xfrm>
        </p:grpSpPr>
        <p:sp>
          <p:nvSpPr>
            <p:cNvPr id="77" name="Rettangolo con angoli arrotondati 76">
              <a:extLst>
                <a:ext uri="{FF2B5EF4-FFF2-40B4-BE49-F238E27FC236}">
                  <a16:creationId xmlns:a16="http://schemas.microsoft.com/office/drawing/2014/main" id="{357292C1-C920-4016-8713-8BEB837861D8}"/>
                </a:ext>
              </a:extLst>
            </p:cNvPr>
            <p:cNvSpPr/>
            <p:nvPr/>
          </p:nvSpPr>
          <p:spPr>
            <a:xfrm>
              <a:off x="23662" y="3979891"/>
              <a:ext cx="2360034" cy="119625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8" name="CasellaDiTesto 77">
              <a:extLst>
                <a:ext uri="{FF2B5EF4-FFF2-40B4-BE49-F238E27FC236}">
                  <a16:creationId xmlns:a16="http://schemas.microsoft.com/office/drawing/2014/main" id="{E92E1B6A-3982-4B5F-B545-02A81E11CD4C}"/>
                </a:ext>
              </a:extLst>
            </p:cNvPr>
            <p:cNvSpPr txBox="1"/>
            <p:nvPr/>
          </p:nvSpPr>
          <p:spPr>
            <a:xfrm>
              <a:off x="23662" y="4024125"/>
              <a:ext cx="2289960" cy="11261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tx1"/>
                  </a:solidFill>
                </a:rPr>
                <a:t>4°  Tavolo</a:t>
              </a:r>
            </a:p>
            <a:p>
              <a:pPr marL="0" lvl="0" indent="0" algn="ctr" defTabSz="800100">
                <a:lnSpc>
                  <a:spcPct val="90000"/>
                </a:lnSpc>
                <a:spcBef>
                  <a:spcPct val="0"/>
                </a:spcBef>
                <a:spcAft>
                  <a:spcPct val="35000"/>
                </a:spcAft>
                <a:buNone/>
              </a:pPr>
              <a:r>
                <a:rPr lang="it-IT" sz="1800" b="1" kern="1200" dirty="0">
                  <a:solidFill>
                    <a:schemeClr val="tx1"/>
                  </a:solidFill>
                </a:rPr>
                <a:t>14 dicembre 2018 </a:t>
              </a:r>
            </a:p>
          </p:txBody>
        </p:sp>
      </p:grpSp>
      <p:grpSp>
        <p:nvGrpSpPr>
          <p:cNvPr id="51" name="Gruppo 50">
            <a:extLst>
              <a:ext uri="{FF2B5EF4-FFF2-40B4-BE49-F238E27FC236}">
                <a16:creationId xmlns:a16="http://schemas.microsoft.com/office/drawing/2014/main" id="{A463902D-924B-4933-B878-495C0EA33C81}"/>
              </a:ext>
            </a:extLst>
          </p:cNvPr>
          <p:cNvGrpSpPr/>
          <p:nvPr/>
        </p:nvGrpSpPr>
        <p:grpSpPr>
          <a:xfrm>
            <a:off x="1133513" y="845256"/>
            <a:ext cx="2058181" cy="783772"/>
            <a:chOff x="39184" y="420228"/>
            <a:chExt cx="2392500" cy="1094640"/>
          </a:xfrm>
        </p:grpSpPr>
        <p:sp>
          <p:nvSpPr>
            <p:cNvPr id="73" name="Rettangolo con angoli arrotondati 72">
              <a:extLst>
                <a:ext uri="{FF2B5EF4-FFF2-40B4-BE49-F238E27FC236}">
                  <a16:creationId xmlns:a16="http://schemas.microsoft.com/office/drawing/2014/main" id="{307C072A-6E6F-4CD6-BF8E-745FDEAE7FEF}"/>
                </a:ext>
              </a:extLst>
            </p:cNvPr>
            <p:cNvSpPr/>
            <p:nvPr/>
          </p:nvSpPr>
          <p:spPr>
            <a:xfrm>
              <a:off x="39184" y="420228"/>
              <a:ext cx="2392500" cy="109464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4" name="CasellaDiTesto 73">
              <a:extLst>
                <a:ext uri="{FF2B5EF4-FFF2-40B4-BE49-F238E27FC236}">
                  <a16:creationId xmlns:a16="http://schemas.microsoft.com/office/drawing/2014/main" id="{9D95675D-4AD9-453A-85B6-76F89C0AC144}"/>
                </a:ext>
              </a:extLst>
            </p:cNvPr>
            <p:cNvSpPr txBox="1"/>
            <p:nvPr/>
          </p:nvSpPr>
          <p:spPr>
            <a:xfrm>
              <a:off x="71245" y="452289"/>
              <a:ext cx="2328378" cy="10305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tx1"/>
                  </a:solidFill>
                </a:rPr>
                <a:t>1°  Tavolo</a:t>
              </a:r>
            </a:p>
            <a:p>
              <a:pPr marL="0" lvl="0" indent="0" algn="ctr" defTabSz="800100">
                <a:lnSpc>
                  <a:spcPct val="90000"/>
                </a:lnSpc>
                <a:spcBef>
                  <a:spcPct val="0"/>
                </a:spcBef>
                <a:spcAft>
                  <a:spcPct val="35000"/>
                </a:spcAft>
                <a:buNone/>
              </a:pPr>
              <a:r>
                <a:rPr lang="it-IT" sz="1800" b="1" kern="1200" dirty="0">
                  <a:solidFill>
                    <a:schemeClr val="tx1"/>
                  </a:solidFill>
                </a:rPr>
                <a:t>22 maggio 2018 </a:t>
              </a:r>
            </a:p>
          </p:txBody>
        </p:sp>
      </p:grpSp>
      <p:grpSp>
        <p:nvGrpSpPr>
          <p:cNvPr id="53" name="Gruppo 52">
            <a:extLst>
              <a:ext uri="{FF2B5EF4-FFF2-40B4-BE49-F238E27FC236}">
                <a16:creationId xmlns:a16="http://schemas.microsoft.com/office/drawing/2014/main" id="{DDF9997B-0C12-411C-AC9D-A3646E439556}"/>
              </a:ext>
            </a:extLst>
          </p:cNvPr>
          <p:cNvGrpSpPr/>
          <p:nvPr/>
        </p:nvGrpSpPr>
        <p:grpSpPr>
          <a:xfrm>
            <a:off x="1074050" y="1726864"/>
            <a:ext cx="2117644" cy="1029091"/>
            <a:chOff x="-29938" y="1283126"/>
            <a:chExt cx="2461622" cy="1196250"/>
          </a:xfrm>
        </p:grpSpPr>
        <p:sp>
          <p:nvSpPr>
            <p:cNvPr id="69" name="Rettangolo con angoli arrotondati 68">
              <a:extLst>
                <a:ext uri="{FF2B5EF4-FFF2-40B4-BE49-F238E27FC236}">
                  <a16:creationId xmlns:a16="http://schemas.microsoft.com/office/drawing/2014/main" id="{4E642B8C-6462-4DF9-B170-AD7C0460CCA8}"/>
                </a:ext>
              </a:extLst>
            </p:cNvPr>
            <p:cNvSpPr/>
            <p:nvPr/>
          </p:nvSpPr>
          <p:spPr>
            <a:xfrm>
              <a:off x="39184" y="1283126"/>
              <a:ext cx="2392500" cy="119625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0" name="CasellaDiTesto 69">
              <a:extLst>
                <a:ext uri="{FF2B5EF4-FFF2-40B4-BE49-F238E27FC236}">
                  <a16:creationId xmlns:a16="http://schemas.microsoft.com/office/drawing/2014/main" id="{488C48D4-A381-4E6F-B58D-EE34F4781C2B}"/>
                </a:ext>
              </a:extLst>
            </p:cNvPr>
            <p:cNvSpPr txBox="1"/>
            <p:nvPr/>
          </p:nvSpPr>
          <p:spPr>
            <a:xfrm>
              <a:off x="-29938" y="1435248"/>
              <a:ext cx="2322426" cy="9620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tx1"/>
                  </a:solidFill>
                </a:rPr>
                <a:t>2° Tavolo</a:t>
              </a:r>
            </a:p>
            <a:p>
              <a:pPr marL="0" lvl="0" indent="0" algn="ctr" defTabSz="800100">
                <a:lnSpc>
                  <a:spcPct val="90000"/>
                </a:lnSpc>
                <a:spcBef>
                  <a:spcPct val="0"/>
                </a:spcBef>
                <a:spcAft>
                  <a:spcPct val="35000"/>
                </a:spcAft>
                <a:buNone/>
              </a:pPr>
              <a:r>
                <a:rPr lang="it-IT" sz="1800" b="1" kern="1200" dirty="0">
                  <a:solidFill>
                    <a:schemeClr val="tx1"/>
                  </a:solidFill>
                </a:rPr>
                <a:t>4 luglio 2018  </a:t>
              </a:r>
            </a:p>
          </p:txBody>
        </p:sp>
      </p:grpSp>
      <p:grpSp>
        <p:nvGrpSpPr>
          <p:cNvPr id="55" name="Gruppo 54">
            <a:extLst>
              <a:ext uri="{FF2B5EF4-FFF2-40B4-BE49-F238E27FC236}">
                <a16:creationId xmlns:a16="http://schemas.microsoft.com/office/drawing/2014/main" id="{5D7B4454-DB92-4175-95B6-93B4B11806A3}"/>
              </a:ext>
            </a:extLst>
          </p:cNvPr>
          <p:cNvGrpSpPr/>
          <p:nvPr/>
        </p:nvGrpSpPr>
        <p:grpSpPr>
          <a:xfrm>
            <a:off x="3188460" y="2161398"/>
            <a:ext cx="2098421" cy="1029091"/>
            <a:chOff x="2413456" y="1564035"/>
            <a:chExt cx="2439276" cy="1196250"/>
          </a:xfrm>
        </p:grpSpPr>
        <p:sp>
          <p:nvSpPr>
            <p:cNvPr id="65" name="Rettangolo con angoli arrotondati 64">
              <a:extLst>
                <a:ext uri="{FF2B5EF4-FFF2-40B4-BE49-F238E27FC236}">
                  <a16:creationId xmlns:a16="http://schemas.microsoft.com/office/drawing/2014/main" id="{08FD87F0-CEED-4E74-89B6-7F903780A8DF}"/>
                </a:ext>
              </a:extLst>
            </p:cNvPr>
            <p:cNvSpPr/>
            <p:nvPr/>
          </p:nvSpPr>
          <p:spPr>
            <a:xfrm>
              <a:off x="2413456" y="1564035"/>
              <a:ext cx="2392500" cy="119625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6" name="CasellaDiTesto 65">
              <a:extLst>
                <a:ext uri="{FF2B5EF4-FFF2-40B4-BE49-F238E27FC236}">
                  <a16:creationId xmlns:a16="http://schemas.microsoft.com/office/drawing/2014/main" id="{21E2954E-87B1-47CE-975D-F93757545B8C}"/>
                </a:ext>
              </a:extLst>
            </p:cNvPr>
            <p:cNvSpPr txBox="1"/>
            <p:nvPr/>
          </p:nvSpPr>
          <p:spPr>
            <a:xfrm>
              <a:off x="2530306" y="1581339"/>
              <a:ext cx="2322426" cy="11261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it-IT" sz="1800" b="1" kern="1200" dirty="0">
                <a:solidFill>
                  <a:schemeClr val="tx1"/>
                </a:solidFill>
              </a:endParaRPr>
            </a:p>
            <a:p>
              <a:pPr marL="0" lvl="0" indent="0" algn="ctr" defTabSz="800100">
                <a:lnSpc>
                  <a:spcPct val="90000"/>
                </a:lnSpc>
                <a:spcBef>
                  <a:spcPct val="0"/>
                </a:spcBef>
                <a:spcAft>
                  <a:spcPct val="35000"/>
                </a:spcAft>
                <a:buNone/>
              </a:pPr>
              <a:r>
                <a:rPr lang="it-IT" sz="1800" b="1" kern="1200" dirty="0">
                  <a:solidFill>
                    <a:schemeClr val="tx1"/>
                  </a:solidFill>
                </a:rPr>
                <a:t>5°  Tavolo</a:t>
              </a:r>
            </a:p>
            <a:p>
              <a:pPr marL="0" lvl="0" indent="0" algn="ctr" defTabSz="800100">
                <a:lnSpc>
                  <a:spcPct val="90000"/>
                </a:lnSpc>
                <a:spcBef>
                  <a:spcPct val="0"/>
                </a:spcBef>
                <a:spcAft>
                  <a:spcPct val="35000"/>
                </a:spcAft>
                <a:buNone/>
              </a:pPr>
              <a:r>
                <a:rPr lang="it-IT" sz="1800" b="1" kern="1200" dirty="0">
                  <a:solidFill>
                    <a:schemeClr val="tx1"/>
                  </a:solidFill>
                </a:rPr>
                <a:t>18 aprile 2019</a:t>
              </a:r>
            </a:p>
            <a:p>
              <a:pPr marL="0" lvl="0" indent="0" algn="ctr" defTabSz="800100">
                <a:lnSpc>
                  <a:spcPct val="90000"/>
                </a:lnSpc>
                <a:spcBef>
                  <a:spcPct val="0"/>
                </a:spcBef>
                <a:spcAft>
                  <a:spcPct val="35000"/>
                </a:spcAft>
                <a:buNone/>
              </a:pPr>
              <a:r>
                <a:rPr lang="it-IT" sz="1800" kern="1200" dirty="0"/>
                <a:t> </a:t>
              </a:r>
            </a:p>
          </p:txBody>
        </p:sp>
      </p:grpSp>
      <p:grpSp>
        <p:nvGrpSpPr>
          <p:cNvPr id="57" name="Gruppo 56">
            <a:extLst>
              <a:ext uri="{FF2B5EF4-FFF2-40B4-BE49-F238E27FC236}">
                <a16:creationId xmlns:a16="http://schemas.microsoft.com/office/drawing/2014/main" id="{E8FBFA06-F2A7-4C12-89F2-90FFDFCEACE9}"/>
              </a:ext>
            </a:extLst>
          </p:cNvPr>
          <p:cNvGrpSpPr/>
          <p:nvPr/>
        </p:nvGrpSpPr>
        <p:grpSpPr>
          <a:xfrm>
            <a:off x="1062867" y="2794009"/>
            <a:ext cx="2084897" cy="1184510"/>
            <a:chOff x="-37664" y="2159498"/>
            <a:chExt cx="2423556" cy="1538445"/>
          </a:xfrm>
        </p:grpSpPr>
        <p:sp>
          <p:nvSpPr>
            <p:cNvPr id="61" name="Rettangolo con angoli arrotondati 60">
              <a:extLst>
                <a:ext uri="{FF2B5EF4-FFF2-40B4-BE49-F238E27FC236}">
                  <a16:creationId xmlns:a16="http://schemas.microsoft.com/office/drawing/2014/main" id="{735F7961-2993-4562-9522-85634A81EAC0}"/>
                </a:ext>
              </a:extLst>
            </p:cNvPr>
            <p:cNvSpPr/>
            <p:nvPr/>
          </p:nvSpPr>
          <p:spPr>
            <a:xfrm>
              <a:off x="-6608" y="2234945"/>
              <a:ext cx="2392500" cy="1196253"/>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2" name="CasellaDiTesto 61">
              <a:extLst>
                <a:ext uri="{FF2B5EF4-FFF2-40B4-BE49-F238E27FC236}">
                  <a16:creationId xmlns:a16="http://schemas.microsoft.com/office/drawing/2014/main" id="{19FDDDEC-7E16-497F-8ECF-BB34AE3D1FB9}"/>
                </a:ext>
              </a:extLst>
            </p:cNvPr>
            <p:cNvSpPr txBox="1"/>
            <p:nvPr/>
          </p:nvSpPr>
          <p:spPr>
            <a:xfrm>
              <a:off x="-37664" y="2159498"/>
              <a:ext cx="2360034" cy="15384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tx1"/>
                  </a:solidFill>
                </a:rPr>
                <a:t>3° Tavolo</a:t>
              </a:r>
            </a:p>
            <a:p>
              <a:pPr marL="0" lvl="0" indent="0" algn="ctr" defTabSz="800100">
                <a:lnSpc>
                  <a:spcPct val="90000"/>
                </a:lnSpc>
                <a:spcBef>
                  <a:spcPct val="0"/>
                </a:spcBef>
                <a:spcAft>
                  <a:spcPct val="35000"/>
                </a:spcAft>
                <a:buNone/>
              </a:pPr>
              <a:r>
                <a:rPr lang="it-IT" sz="1800" b="1" kern="1200" dirty="0">
                  <a:solidFill>
                    <a:schemeClr val="tx1"/>
                  </a:solidFill>
                </a:rPr>
                <a:t>1 ottobre 2018 </a:t>
              </a:r>
            </a:p>
          </p:txBody>
        </p:sp>
      </p:grpSp>
      <p:grpSp>
        <p:nvGrpSpPr>
          <p:cNvPr id="58" name="Gruppo 57">
            <a:extLst>
              <a:ext uri="{FF2B5EF4-FFF2-40B4-BE49-F238E27FC236}">
                <a16:creationId xmlns:a16="http://schemas.microsoft.com/office/drawing/2014/main" id="{41B3FB11-4AC1-4E40-BC2B-79A0930A417E}"/>
              </a:ext>
            </a:extLst>
          </p:cNvPr>
          <p:cNvGrpSpPr/>
          <p:nvPr/>
        </p:nvGrpSpPr>
        <p:grpSpPr>
          <a:xfrm>
            <a:off x="5401680" y="3122519"/>
            <a:ext cx="2039534" cy="1487360"/>
            <a:chOff x="4953451" y="2727113"/>
            <a:chExt cx="2039534" cy="1487360"/>
          </a:xfrm>
        </p:grpSpPr>
        <p:sp>
          <p:nvSpPr>
            <p:cNvPr id="59" name="Rettangolo con angoli arrotondati 58">
              <a:extLst>
                <a:ext uri="{FF2B5EF4-FFF2-40B4-BE49-F238E27FC236}">
                  <a16:creationId xmlns:a16="http://schemas.microsoft.com/office/drawing/2014/main" id="{A6A86201-56EB-4F8E-AE0E-74FFFC4B8215}"/>
                </a:ext>
              </a:extLst>
            </p:cNvPr>
            <p:cNvSpPr/>
            <p:nvPr/>
          </p:nvSpPr>
          <p:spPr>
            <a:xfrm>
              <a:off x="4953451" y="2727113"/>
              <a:ext cx="2039534" cy="101132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0" name="CasellaDiTesto 59">
              <a:extLst>
                <a:ext uri="{FF2B5EF4-FFF2-40B4-BE49-F238E27FC236}">
                  <a16:creationId xmlns:a16="http://schemas.microsoft.com/office/drawing/2014/main" id="{5862FC63-339E-4993-ABA5-A8D17C6CB77F}"/>
                </a:ext>
              </a:extLst>
            </p:cNvPr>
            <p:cNvSpPr txBox="1"/>
            <p:nvPr/>
          </p:nvSpPr>
          <p:spPr>
            <a:xfrm>
              <a:off x="5003624" y="3262394"/>
              <a:ext cx="1980292" cy="9520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it-IT" sz="1800" b="1" i="1" kern="1200" dirty="0">
                  <a:solidFill>
                    <a:srgbClr val="FFFF00"/>
                  </a:solidFill>
                </a:rPr>
                <a:t>Adesione progetto di Sistema + adesione al Consorzio</a:t>
              </a:r>
            </a:p>
            <a:p>
              <a:pPr marL="0" lvl="0" indent="0" algn="ctr" defTabSz="800100">
                <a:lnSpc>
                  <a:spcPct val="90000"/>
                </a:lnSpc>
                <a:spcBef>
                  <a:spcPct val="0"/>
                </a:spcBef>
                <a:spcAft>
                  <a:spcPct val="35000"/>
                </a:spcAft>
                <a:buNone/>
              </a:pPr>
              <a:r>
                <a:rPr lang="it-IT" sz="6200" b="1" i="1" kern="1200" dirty="0">
                  <a:solidFill>
                    <a:srgbClr val="FFFF00"/>
                  </a:solidFill>
                </a:rPr>
                <a:t> </a:t>
              </a:r>
            </a:p>
          </p:txBody>
        </p:sp>
      </p:grpSp>
      <p:sp>
        <p:nvSpPr>
          <p:cNvPr id="41" name="Rettangolo 40">
            <a:extLst>
              <a:ext uri="{FF2B5EF4-FFF2-40B4-BE49-F238E27FC236}">
                <a16:creationId xmlns:a16="http://schemas.microsoft.com/office/drawing/2014/main" id="{B499D0A7-8A3A-4AA9-A21C-0D3810C5F208}"/>
              </a:ext>
            </a:extLst>
          </p:cNvPr>
          <p:cNvSpPr/>
          <p:nvPr/>
        </p:nvSpPr>
        <p:spPr>
          <a:xfrm>
            <a:off x="7626197" y="1354853"/>
            <a:ext cx="1294603" cy="28083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it-IT" sz="1400" b="1" i="1" dirty="0">
                <a:solidFill>
                  <a:srgbClr val="FFFF00"/>
                </a:solidFill>
              </a:rPr>
              <a:t>NUOVA </a:t>
            </a:r>
          </a:p>
          <a:p>
            <a:pPr algn="ctr"/>
            <a:r>
              <a:rPr lang="it-IT" sz="1400" b="1" i="1" dirty="0">
                <a:solidFill>
                  <a:srgbClr val="FFFF00"/>
                </a:solidFill>
              </a:rPr>
              <a:t>GOVERNANCE </a:t>
            </a:r>
          </a:p>
        </p:txBody>
      </p:sp>
      <p:sp>
        <p:nvSpPr>
          <p:cNvPr id="42" name="Parentesi graffa chiusa 41">
            <a:extLst>
              <a:ext uri="{FF2B5EF4-FFF2-40B4-BE49-F238E27FC236}">
                <a16:creationId xmlns:a16="http://schemas.microsoft.com/office/drawing/2014/main" id="{F89381CD-B60B-49A2-BADF-28DB71DAF211}"/>
              </a:ext>
            </a:extLst>
          </p:cNvPr>
          <p:cNvSpPr/>
          <p:nvPr/>
        </p:nvSpPr>
        <p:spPr>
          <a:xfrm>
            <a:off x="7400974" y="2258025"/>
            <a:ext cx="155448"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it-IT"/>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a:endParaRPr lang="it-IT" b="1" dirty="0"/>
          </a:p>
        </p:txBody>
      </p:sp>
    </p:spTree>
    <p:extLst>
      <p:ext uri="{BB962C8B-B14F-4D97-AF65-F5344CB8AC3E}">
        <p14:creationId xmlns:p14="http://schemas.microsoft.com/office/powerpoint/2010/main" val="40722157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500"/>
                                        <p:tgtEl>
                                          <p:spTgt spid="47"/>
                                        </p:tgtEl>
                                      </p:cBhvr>
                                    </p:animEffect>
                                  </p:childTnLst>
                                </p:cTn>
                              </p:par>
                              <p:par>
                                <p:cTn id="18" presetID="10" presetClass="entr" presetSubtype="0" fill="hold" nodeType="with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fade">
                                      <p:cBhvr>
                                        <p:cTn id="20" dur="500"/>
                                        <p:tgtEl>
                                          <p:spTgt spid="49"/>
                                        </p:tgtEl>
                                      </p:cBhvr>
                                    </p:animEffect>
                                  </p:childTnLst>
                                </p:cTn>
                              </p:par>
                              <p:par>
                                <p:cTn id="21" presetID="10" presetClass="entr" presetSubtype="0"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fade">
                                      <p:cBhvr>
                                        <p:cTn id="23" dur="500"/>
                                        <p:tgtEl>
                                          <p:spTgt spid="51"/>
                                        </p:tgtEl>
                                      </p:cBhvr>
                                    </p:animEffect>
                                  </p:childTnLst>
                                </p:cTn>
                              </p:par>
                              <p:par>
                                <p:cTn id="24" presetID="10" presetClass="entr" presetSubtype="0" fill="hold"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par>
                                <p:cTn id="27" presetID="10" presetClass="entr" presetSubtype="0" fill="hold" nodeType="with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fade">
                                      <p:cBhvr>
                                        <p:cTn id="29" dur="500"/>
                                        <p:tgtEl>
                                          <p:spTgt spid="55"/>
                                        </p:tgtEl>
                                      </p:cBhvr>
                                    </p:animEffect>
                                  </p:childTnLst>
                                </p:cTn>
                              </p:par>
                              <p:par>
                                <p:cTn id="30" presetID="10" presetClass="entr" presetSubtype="0" fill="hold" nodeType="with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fade">
                                      <p:cBhvr>
                                        <p:cTn id="32" dur="500"/>
                                        <p:tgtEl>
                                          <p:spTgt spid="57"/>
                                        </p:tgtEl>
                                      </p:cBhvr>
                                    </p:animEffect>
                                  </p:childTnLst>
                                </p:cTn>
                              </p:par>
                              <p:par>
                                <p:cTn id="33" presetID="10" presetClass="entr" presetSubtype="0" fill="hold" nodeType="withEffect">
                                  <p:stCondLst>
                                    <p:cond delay="0"/>
                                  </p:stCondLst>
                                  <p:childTnLst>
                                    <p:set>
                                      <p:cBhvr>
                                        <p:cTn id="34" dur="1" fill="hold">
                                          <p:stCondLst>
                                            <p:cond delay="0"/>
                                          </p:stCondLst>
                                        </p:cTn>
                                        <p:tgtEl>
                                          <p:spTgt spid="58"/>
                                        </p:tgtEl>
                                        <p:attrNameLst>
                                          <p:attrName>style.visibility</p:attrName>
                                        </p:attrNameLst>
                                      </p:cBhvr>
                                      <p:to>
                                        <p:strVal val="visible"/>
                                      </p:to>
                                    </p:set>
                                    <p:animEffect transition="in" filter="fade">
                                      <p:cBhvr>
                                        <p:cTn id="35" dur="500"/>
                                        <p:tgtEl>
                                          <p:spTgt spid="5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500"/>
                                        <p:tgtEl>
                                          <p:spTgt spid="4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fade">
                                      <p:cBhvr>
                                        <p:cTn id="4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1" grpId="0" animBg="1"/>
      <p:bldP spid="4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magine 20" descr="Immagine che contiene barca, natante, trasporto, esterni&#10;&#10;Descrizione generata automaticamente">
            <a:extLst>
              <a:ext uri="{FF2B5EF4-FFF2-40B4-BE49-F238E27FC236}">
                <a16:creationId xmlns:a16="http://schemas.microsoft.com/office/drawing/2014/main" id="{1B17D1BE-BB34-4238-B065-5A7FD5AF2D8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2194" y="1"/>
            <a:ext cx="8744639" cy="5492726"/>
          </a:xfrm>
          <a:prstGeom prst="rect">
            <a:avLst/>
          </a:prstGeom>
        </p:spPr>
      </p:pic>
      <p:sp>
        <p:nvSpPr>
          <p:cNvPr id="30" name="Rettangolo 29">
            <a:extLst>
              <a:ext uri="{FF2B5EF4-FFF2-40B4-BE49-F238E27FC236}">
                <a16:creationId xmlns:a16="http://schemas.microsoft.com/office/drawing/2014/main" id="{1A0B15A6-08AE-4A75-AA7D-B83794B1E46F}"/>
              </a:ext>
            </a:extLst>
          </p:cNvPr>
          <p:cNvSpPr/>
          <p:nvPr/>
        </p:nvSpPr>
        <p:spPr>
          <a:xfrm>
            <a:off x="1" y="0"/>
            <a:ext cx="419540" cy="51435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13" dirty="0"/>
          </a:p>
        </p:txBody>
      </p:sp>
      <p:sp>
        <p:nvSpPr>
          <p:cNvPr id="7" name="CasellaDiTesto 6">
            <a:extLst>
              <a:ext uri="{FF2B5EF4-FFF2-40B4-BE49-F238E27FC236}">
                <a16:creationId xmlns:a16="http://schemas.microsoft.com/office/drawing/2014/main" id="{29A2EA53-0765-4195-95E8-2D5D1D5B5674}"/>
              </a:ext>
            </a:extLst>
          </p:cNvPr>
          <p:cNvSpPr txBox="1"/>
          <p:nvPr/>
        </p:nvSpPr>
        <p:spPr>
          <a:xfrm>
            <a:off x="3333069" y="2193358"/>
            <a:ext cx="753622" cy="1073371"/>
          </a:xfrm>
          <a:prstGeom prst="rect">
            <a:avLst/>
          </a:prstGeom>
          <a:gradFill flip="none" rotWithShape="1">
            <a:gsLst>
              <a:gs pos="0">
                <a:srgbClr val="1F4E79">
                  <a:shade val="30000"/>
                  <a:satMod val="115000"/>
                </a:srgbClr>
              </a:gs>
              <a:gs pos="50000">
                <a:srgbClr val="1F4E79">
                  <a:shade val="67500"/>
                  <a:satMod val="115000"/>
                </a:srgbClr>
              </a:gs>
              <a:gs pos="100000">
                <a:srgbClr val="1F4E79">
                  <a:shade val="100000"/>
                  <a:satMod val="115000"/>
                </a:srgbClr>
              </a:gs>
            </a:gsLst>
            <a:lin ang="2700000" scaled="1"/>
            <a:tileRect/>
          </a:gradFill>
        </p:spPr>
        <p:txBody>
          <a:bodyPr wrap="square" rtlCol="0">
            <a:spAutoFit/>
          </a:bodyPr>
          <a:lstStyle/>
          <a:p>
            <a:r>
              <a:rPr lang="it-IT" sz="1275" b="1" dirty="0">
                <a:solidFill>
                  <a:schemeClr val="bg1">
                    <a:lumMod val="95000"/>
                  </a:schemeClr>
                </a:solidFill>
                <a:latin typeface="Ink Free" panose="03080402000500000000" pitchFamily="66" charset="0"/>
                <a:cs typeface="Aharoni" panose="020B0604020202020204" pitchFamily="2" charset="-79"/>
              </a:rPr>
              <a:t>Sistema</a:t>
            </a:r>
          </a:p>
          <a:p>
            <a:r>
              <a:rPr lang="it-IT" sz="1275" b="1" dirty="0">
                <a:solidFill>
                  <a:schemeClr val="bg1">
                    <a:lumMod val="95000"/>
                  </a:schemeClr>
                </a:solidFill>
                <a:latin typeface="Ink Free" panose="03080402000500000000" pitchFamily="66" charset="0"/>
                <a:cs typeface="Aharoni" panose="020B0604020202020204" pitchFamily="2" charset="-79"/>
              </a:rPr>
              <a:t> pubblico </a:t>
            </a:r>
          </a:p>
          <a:p>
            <a:endParaRPr lang="it-IT" sz="1275" b="1" dirty="0">
              <a:solidFill>
                <a:schemeClr val="bg1">
                  <a:lumMod val="95000"/>
                </a:schemeClr>
              </a:solidFill>
              <a:latin typeface="Ink Free" panose="03080402000500000000" pitchFamily="66" charset="0"/>
              <a:cs typeface="Aharoni" panose="020B0604020202020204" pitchFamily="2" charset="-79"/>
            </a:endParaRPr>
          </a:p>
          <a:p>
            <a:endParaRPr lang="it-IT" sz="1275" b="1" dirty="0">
              <a:solidFill>
                <a:schemeClr val="bg1">
                  <a:lumMod val="95000"/>
                </a:schemeClr>
              </a:solidFill>
              <a:latin typeface="Ink Free" panose="03080402000500000000" pitchFamily="66" charset="0"/>
              <a:cs typeface="Aharoni" panose="020B0604020202020204" pitchFamily="2" charset="-79"/>
            </a:endParaRPr>
          </a:p>
        </p:txBody>
      </p:sp>
      <p:sp>
        <p:nvSpPr>
          <p:cNvPr id="8" name="CasellaDiTesto 7">
            <a:extLst>
              <a:ext uri="{FF2B5EF4-FFF2-40B4-BE49-F238E27FC236}">
                <a16:creationId xmlns:a16="http://schemas.microsoft.com/office/drawing/2014/main" id="{95558400-2F2E-4D10-A24D-3F4D9909E225}"/>
              </a:ext>
            </a:extLst>
          </p:cNvPr>
          <p:cNvSpPr txBox="1"/>
          <p:nvPr/>
        </p:nvSpPr>
        <p:spPr>
          <a:xfrm>
            <a:off x="4299851" y="2914708"/>
            <a:ext cx="928452" cy="288541"/>
          </a:xfrm>
          <a:prstGeom prst="rect">
            <a:avLst/>
          </a:prstGeom>
          <a:solidFill>
            <a:srgbClr val="1F4E79">
              <a:alpha val="85098"/>
            </a:srgbClr>
          </a:solidFill>
        </p:spPr>
        <p:txBody>
          <a:bodyPr wrap="square" rtlCol="0">
            <a:spAutoFit/>
          </a:bodyPr>
          <a:lstStyle/>
          <a:p>
            <a:r>
              <a:rPr lang="it-IT" sz="1275" b="1" dirty="0">
                <a:solidFill>
                  <a:schemeClr val="bg1">
                    <a:lumMod val="95000"/>
                  </a:schemeClr>
                </a:solidFill>
                <a:latin typeface="Ink Free" panose="03080402000500000000" pitchFamily="66" charset="0"/>
                <a:cs typeface="Aharoni" panose="020B0604020202020204" pitchFamily="2" charset="-79"/>
              </a:rPr>
              <a:t>distretto</a:t>
            </a:r>
          </a:p>
        </p:txBody>
      </p:sp>
      <p:sp>
        <p:nvSpPr>
          <p:cNvPr id="9" name="CasellaDiTesto 8">
            <a:extLst>
              <a:ext uri="{FF2B5EF4-FFF2-40B4-BE49-F238E27FC236}">
                <a16:creationId xmlns:a16="http://schemas.microsoft.com/office/drawing/2014/main" id="{01C27370-6422-4B0B-9BB8-89308F328739}"/>
              </a:ext>
            </a:extLst>
          </p:cNvPr>
          <p:cNvSpPr txBox="1"/>
          <p:nvPr/>
        </p:nvSpPr>
        <p:spPr>
          <a:xfrm>
            <a:off x="5310921" y="3011665"/>
            <a:ext cx="928452" cy="288541"/>
          </a:xfrm>
          <a:prstGeom prst="rect">
            <a:avLst/>
          </a:prstGeom>
          <a:solidFill>
            <a:srgbClr val="1F4E79">
              <a:alpha val="85098"/>
            </a:srgbClr>
          </a:solidFill>
        </p:spPr>
        <p:txBody>
          <a:bodyPr wrap="square" rtlCol="0">
            <a:spAutoFit/>
          </a:bodyPr>
          <a:lstStyle/>
          <a:p>
            <a:r>
              <a:rPr lang="it-IT" sz="1275" b="1" dirty="0">
                <a:solidFill>
                  <a:schemeClr val="bg1">
                    <a:lumMod val="95000"/>
                  </a:schemeClr>
                </a:solidFill>
                <a:latin typeface="Ink Free" panose="03080402000500000000" pitchFamily="66" charset="0"/>
                <a:cs typeface="Aharoni" panose="020B0604020202020204" pitchFamily="2" charset="-79"/>
              </a:rPr>
              <a:t>consorzio</a:t>
            </a:r>
          </a:p>
        </p:txBody>
      </p:sp>
      <p:sp>
        <p:nvSpPr>
          <p:cNvPr id="10" name="CasellaDiTesto 9">
            <a:extLst>
              <a:ext uri="{FF2B5EF4-FFF2-40B4-BE49-F238E27FC236}">
                <a16:creationId xmlns:a16="http://schemas.microsoft.com/office/drawing/2014/main" id="{F98AB03D-8265-44C1-9956-96EF649718B9}"/>
              </a:ext>
            </a:extLst>
          </p:cNvPr>
          <p:cNvSpPr txBox="1"/>
          <p:nvPr/>
        </p:nvSpPr>
        <p:spPr>
          <a:xfrm>
            <a:off x="6239373" y="3086570"/>
            <a:ext cx="1073427" cy="484748"/>
          </a:xfrm>
          <a:prstGeom prst="rect">
            <a:avLst/>
          </a:prstGeom>
          <a:solidFill>
            <a:srgbClr val="1F4E79">
              <a:alpha val="85098"/>
            </a:srgbClr>
          </a:solidFill>
        </p:spPr>
        <p:txBody>
          <a:bodyPr wrap="square" rtlCol="0">
            <a:spAutoFit/>
          </a:bodyPr>
          <a:lstStyle/>
          <a:p>
            <a:r>
              <a:rPr lang="it-IT" sz="1275" b="1" dirty="0">
                <a:solidFill>
                  <a:schemeClr val="bg1">
                    <a:lumMod val="95000"/>
                  </a:schemeClr>
                </a:solidFill>
                <a:latin typeface="Ink Free" panose="03080402000500000000" pitchFamily="66" charset="0"/>
                <a:cs typeface="Aharoni" panose="020B0604020202020204" pitchFamily="2" charset="-79"/>
              </a:rPr>
              <a:t>Club</a:t>
            </a:r>
          </a:p>
          <a:p>
            <a:r>
              <a:rPr lang="it-IT" sz="1275" b="1" dirty="0">
                <a:solidFill>
                  <a:schemeClr val="bg1">
                    <a:lumMod val="95000"/>
                  </a:schemeClr>
                </a:solidFill>
                <a:latin typeface="Ink Free" panose="03080402000500000000" pitchFamily="66" charset="0"/>
                <a:cs typeface="Aharoni" panose="020B0604020202020204" pitchFamily="2" charset="-79"/>
              </a:rPr>
              <a:t>Buttafuoco</a:t>
            </a:r>
          </a:p>
        </p:txBody>
      </p:sp>
      <p:sp>
        <p:nvSpPr>
          <p:cNvPr id="11" name="CasellaDiTesto 10">
            <a:extLst>
              <a:ext uri="{FF2B5EF4-FFF2-40B4-BE49-F238E27FC236}">
                <a16:creationId xmlns:a16="http://schemas.microsoft.com/office/drawing/2014/main" id="{2DF12089-608F-405C-8796-29105E92D185}"/>
              </a:ext>
            </a:extLst>
          </p:cNvPr>
          <p:cNvSpPr txBox="1"/>
          <p:nvPr/>
        </p:nvSpPr>
        <p:spPr>
          <a:xfrm>
            <a:off x="7331616" y="3180166"/>
            <a:ext cx="1166613" cy="877163"/>
          </a:xfrm>
          <a:prstGeom prst="rect">
            <a:avLst/>
          </a:prstGeom>
          <a:solidFill>
            <a:srgbClr val="1F4E79">
              <a:alpha val="85098"/>
            </a:srgbClr>
          </a:solidFill>
        </p:spPr>
        <p:txBody>
          <a:bodyPr wrap="square" rtlCol="0">
            <a:spAutoFit/>
          </a:bodyPr>
          <a:lstStyle/>
          <a:p>
            <a:r>
              <a:rPr lang="it-IT" sz="1275" b="1" dirty="0">
                <a:solidFill>
                  <a:schemeClr val="bg1">
                    <a:lumMod val="95000"/>
                  </a:schemeClr>
                </a:solidFill>
                <a:latin typeface="Ink Free" panose="03080402000500000000" pitchFamily="66" charset="0"/>
                <a:cs typeface="Aharoni" panose="020B0604020202020204" pitchFamily="2" charset="-79"/>
              </a:rPr>
              <a:t>Comitati di denominazione e aziende </a:t>
            </a:r>
            <a:r>
              <a:rPr lang="it-IT" sz="1275" b="1" dirty="0" err="1">
                <a:solidFill>
                  <a:schemeClr val="bg1">
                    <a:lumMod val="95000"/>
                  </a:schemeClr>
                </a:solidFill>
                <a:latin typeface="Ink Free" panose="03080402000500000000" pitchFamily="66" charset="0"/>
                <a:cs typeface="Aharoni" panose="020B0604020202020204" pitchFamily="2" charset="-79"/>
              </a:rPr>
              <a:t>brendizzate</a:t>
            </a:r>
            <a:endParaRPr lang="it-IT" sz="1275" b="1" dirty="0">
              <a:solidFill>
                <a:schemeClr val="bg1">
                  <a:lumMod val="95000"/>
                </a:schemeClr>
              </a:solidFill>
              <a:latin typeface="Ink Free" panose="03080402000500000000" pitchFamily="66" charset="0"/>
              <a:cs typeface="Aharoni" panose="020B0604020202020204" pitchFamily="2" charset="-79"/>
            </a:endParaRPr>
          </a:p>
        </p:txBody>
      </p:sp>
      <p:sp>
        <p:nvSpPr>
          <p:cNvPr id="15" name="CasellaDiTesto 14">
            <a:extLst>
              <a:ext uri="{FF2B5EF4-FFF2-40B4-BE49-F238E27FC236}">
                <a16:creationId xmlns:a16="http://schemas.microsoft.com/office/drawing/2014/main" id="{E1973DE6-C954-4091-BCD9-CD9B1E8258AF}"/>
              </a:ext>
            </a:extLst>
          </p:cNvPr>
          <p:cNvSpPr txBox="1"/>
          <p:nvPr/>
        </p:nvSpPr>
        <p:spPr>
          <a:xfrm>
            <a:off x="5168769" y="19630"/>
            <a:ext cx="3029944" cy="611706"/>
          </a:xfrm>
          <a:prstGeom prst="rect">
            <a:avLst/>
          </a:prstGeom>
          <a:solidFill>
            <a:srgbClr val="1F4E79">
              <a:alpha val="85098"/>
            </a:srgbClr>
          </a:solidFill>
        </p:spPr>
        <p:txBody>
          <a:bodyPr wrap="square" rtlCol="0">
            <a:spAutoFit/>
          </a:bodyPr>
          <a:lstStyle/>
          <a:p>
            <a:r>
              <a:rPr lang="it-IT" sz="1125" b="1" dirty="0">
                <a:solidFill>
                  <a:schemeClr val="bg1">
                    <a:lumMod val="95000"/>
                  </a:schemeClr>
                </a:solidFill>
                <a:latin typeface="Ink Free" panose="03080402000500000000" pitchFamily="66" charset="0"/>
                <a:cs typeface="Aharoni" panose="020B0604020202020204" pitchFamily="2" charset="-79"/>
              </a:rPr>
              <a:t>RACCOGLIE,CONCENTRA e RIDISTRIBUISCE sui PROGRAMMI LA DISPONIBILITA’ DI RISORSE </a:t>
            </a:r>
          </a:p>
        </p:txBody>
      </p:sp>
      <p:sp>
        <p:nvSpPr>
          <p:cNvPr id="16" name="CasellaDiTesto 15">
            <a:extLst>
              <a:ext uri="{FF2B5EF4-FFF2-40B4-BE49-F238E27FC236}">
                <a16:creationId xmlns:a16="http://schemas.microsoft.com/office/drawing/2014/main" id="{05E6BE1D-F5FA-4612-8DB1-D1B7A90E1E68}"/>
              </a:ext>
            </a:extLst>
          </p:cNvPr>
          <p:cNvSpPr txBox="1"/>
          <p:nvPr/>
        </p:nvSpPr>
        <p:spPr>
          <a:xfrm>
            <a:off x="5187483" y="646780"/>
            <a:ext cx="3909350" cy="1384995"/>
          </a:xfrm>
          <a:prstGeom prst="rect">
            <a:avLst/>
          </a:prstGeom>
          <a:solidFill>
            <a:srgbClr val="1F4E79">
              <a:alpha val="85098"/>
            </a:srgbClr>
          </a:solidFill>
        </p:spPr>
        <p:txBody>
          <a:bodyPr wrap="square" rtlCol="0">
            <a:spAutoFit/>
          </a:bodyPr>
          <a:lstStyle/>
          <a:p>
            <a:r>
              <a:rPr lang="it-IT" sz="1200" b="1" dirty="0" err="1">
                <a:solidFill>
                  <a:schemeClr val="bg1">
                    <a:lumMod val="95000"/>
                  </a:schemeClr>
                </a:solidFill>
                <a:latin typeface="Ink Free" panose="03080402000500000000" pitchFamily="66" charset="0"/>
                <a:cs typeface="Aharoni" panose="020B0604020202020204" pitchFamily="2" charset="-79"/>
              </a:rPr>
              <a:t>Priorita’</a:t>
            </a:r>
            <a:endParaRPr lang="it-IT" sz="1200" b="1" dirty="0">
              <a:solidFill>
                <a:schemeClr val="bg1">
                  <a:lumMod val="95000"/>
                </a:schemeClr>
              </a:solidFill>
              <a:latin typeface="Ink Free" panose="03080402000500000000" pitchFamily="66" charset="0"/>
              <a:cs typeface="Aharoni" panose="020B0604020202020204" pitchFamily="2" charset="-79"/>
            </a:endParaRPr>
          </a:p>
          <a:p>
            <a:endParaRPr lang="it-IT" sz="1200" b="1" dirty="0">
              <a:solidFill>
                <a:schemeClr val="bg1">
                  <a:lumMod val="95000"/>
                </a:schemeClr>
              </a:solidFill>
              <a:latin typeface="Ink Free" panose="03080402000500000000" pitchFamily="66" charset="0"/>
              <a:cs typeface="Aharoni" panose="020B0604020202020204" pitchFamily="2" charset="-79"/>
            </a:endParaRPr>
          </a:p>
          <a:p>
            <a:pPr marL="257175" indent="-257175">
              <a:buAutoNum type="arabicPeriod"/>
            </a:pPr>
            <a:r>
              <a:rPr lang="it-IT" sz="1200" b="1" dirty="0">
                <a:solidFill>
                  <a:schemeClr val="bg1">
                    <a:lumMod val="95000"/>
                  </a:schemeClr>
                </a:solidFill>
                <a:latin typeface="Ink Free" panose="03080402000500000000" pitchFamily="66" charset="0"/>
                <a:cs typeface="Aharoni" panose="020B0604020202020204" pitchFamily="2" charset="-79"/>
              </a:rPr>
              <a:t>Garantire l’attività base e specifica dei singoli attori della piramide dei vini e dei loro momenti associativi</a:t>
            </a:r>
          </a:p>
          <a:p>
            <a:pPr marL="257175" indent="-257175">
              <a:buAutoNum type="arabicPeriod"/>
            </a:pPr>
            <a:r>
              <a:rPr lang="it-IT" sz="1200" b="1" dirty="0">
                <a:solidFill>
                  <a:schemeClr val="bg1">
                    <a:lumMod val="95000"/>
                  </a:schemeClr>
                </a:solidFill>
                <a:latin typeface="Ink Free" panose="03080402000500000000" pitchFamily="66" charset="0"/>
                <a:cs typeface="Aharoni" panose="020B0604020202020204" pitchFamily="2" charset="-79"/>
              </a:rPr>
              <a:t>Finalizzare azioni di sistema (cofinanziare)</a:t>
            </a:r>
          </a:p>
          <a:p>
            <a:pPr marL="257175" indent="-257175">
              <a:buAutoNum type="arabicPeriod"/>
            </a:pPr>
            <a:r>
              <a:rPr lang="it-IT" sz="1200" b="1" dirty="0">
                <a:solidFill>
                  <a:schemeClr val="bg1">
                    <a:lumMod val="95000"/>
                  </a:schemeClr>
                </a:solidFill>
                <a:latin typeface="Ink Free" panose="03080402000500000000" pitchFamily="66" charset="0"/>
                <a:cs typeface="Aharoni" panose="020B0604020202020204" pitchFamily="2" charset="-79"/>
              </a:rPr>
              <a:t>Programma Promozioni</a:t>
            </a:r>
          </a:p>
          <a:p>
            <a:pPr marL="257175" indent="-257175">
              <a:buAutoNum type="arabicPeriod"/>
            </a:pPr>
            <a:r>
              <a:rPr lang="it-IT" sz="1200" b="1">
                <a:solidFill>
                  <a:schemeClr val="bg1">
                    <a:lumMod val="95000"/>
                  </a:schemeClr>
                </a:solidFill>
                <a:latin typeface="Ink Free" panose="03080402000500000000" pitchFamily="66" charset="0"/>
                <a:cs typeface="Aharoni" panose="020B0604020202020204" pitchFamily="2" charset="-79"/>
              </a:rPr>
              <a:t>…….</a:t>
            </a:r>
            <a:endParaRPr lang="it-IT" sz="1200" b="1" dirty="0">
              <a:solidFill>
                <a:schemeClr val="bg1">
                  <a:lumMod val="95000"/>
                </a:schemeClr>
              </a:solidFill>
              <a:latin typeface="Ink Free" panose="03080402000500000000" pitchFamily="66" charset="0"/>
              <a:cs typeface="Aharoni" panose="020B0604020202020204" pitchFamily="2" charset="-79"/>
            </a:endParaRPr>
          </a:p>
        </p:txBody>
      </p:sp>
      <p:sp>
        <p:nvSpPr>
          <p:cNvPr id="24" name="CasellaDiTesto 23">
            <a:extLst>
              <a:ext uri="{FF2B5EF4-FFF2-40B4-BE49-F238E27FC236}">
                <a16:creationId xmlns:a16="http://schemas.microsoft.com/office/drawing/2014/main" id="{972BA2BD-A5D7-4E84-88DD-CF4114457E5B}"/>
              </a:ext>
            </a:extLst>
          </p:cNvPr>
          <p:cNvSpPr txBox="1"/>
          <p:nvPr/>
        </p:nvSpPr>
        <p:spPr>
          <a:xfrm>
            <a:off x="2064633" y="4401168"/>
            <a:ext cx="6910692" cy="380873"/>
          </a:xfrm>
          <a:prstGeom prst="rect">
            <a:avLst/>
          </a:prstGeom>
          <a:solidFill>
            <a:schemeClr val="bg1">
              <a:lumMod val="95000"/>
            </a:schemeClr>
          </a:solidFill>
        </p:spPr>
        <p:txBody>
          <a:bodyPr wrap="square" rtlCol="0">
            <a:spAutoFit/>
          </a:bodyPr>
          <a:lstStyle/>
          <a:p>
            <a:r>
              <a:rPr lang="it-IT" sz="1875" b="1" dirty="0">
                <a:solidFill>
                  <a:schemeClr val="accent5">
                    <a:lumMod val="50000"/>
                  </a:schemeClr>
                </a:solidFill>
                <a:latin typeface="Ink Free" panose="03080402000500000000" pitchFamily="66" charset="0"/>
                <a:cs typeface="Aharoni" panose="020B0604020202020204" pitchFamily="2" charset="-79"/>
              </a:rPr>
              <a:t>LO SCAFO: Pre-piano Progetto industriale di sviluppo della filiera </a:t>
            </a:r>
          </a:p>
        </p:txBody>
      </p:sp>
      <p:pic>
        <p:nvPicPr>
          <p:cNvPr id="33" name="Immagine 32" descr="Immagine che contiene uomo, maglietta&#10;&#10;Descrizione generata automaticamente">
            <a:extLst>
              <a:ext uri="{FF2B5EF4-FFF2-40B4-BE49-F238E27FC236}">
                <a16:creationId xmlns:a16="http://schemas.microsoft.com/office/drawing/2014/main" id="{CB5D2B18-B05F-400B-BC02-1DFA5D1B7E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8392">
            <a:off x="1275293" y="1969907"/>
            <a:ext cx="2337806" cy="1842667"/>
          </a:xfrm>
          <a:prstGeom prst="rect">
            <a:avLst/>
          </a:prstGeom>
        </p:spPr>
      </p:pic>
      <p:sp>
        <p:nvSpPr>
          <p:cNvPr id="14" name="CasellaDiTesto 13">
            <a:extLst>
              <a:ext uri="{FF2B5EF4-FFF2-40B4-BE49-F238E27FC236}">
                <a16:creationId xmlns:a16="http://schemas.microsoft.com/office/drawing/2014/main" id="{30D2103D-600C-445B-B01F-DB3F3169F541}"/>
              </a:ext>
            </a:extLst>
          </p:cNvPr>
          <p:cNvSpPr txBox="1"/>
          <p:nvPr/>
        </p:nvSpPr>
        <p:spPr>
          <a:xfrm>
            <a:off x="1207465" y="2129493"/>
            <a:ext cx="1280937" cy="957955"/>
          </a:xfrm>
          <a:prstGeom prst="rect">
            <a:avLst/>
          </a:prstGeom>
          <a:solidFill>
            <a:srgbClr val="1F4E79">
              <a:alpha val="85098"/>
            </a:srgbClr>
          </a:solidFill>
        </p:spPr>
        <p:txBody>
          <a:bodyPr wrap="square" rtlCol="0">
            <a:spAutoFit/>
          </a:bodyPr>
          <a:lstStyle/>
          <a:p>
            <a:r>
              <a:rPr lang="it-IT" sz="1125" b="1" dirty="0">
                <a:solidFill>
                  <a:schemeClr val="bg1">
                    <a:lumMod val="95000"/>
                  </a:schemeClr>
                </a:solidFill>
                <a:latin typeface="Ink Free" panose="03080402000500000000" pitchFamily="66" charset="0"/>
                <a:cs typeface="Aharoni" panose="020B0604020202020204" pitchFamily="2" charset="-79"/>
              </a:rPr>
              <a:t>IL TIMONIERE:</a:t>
            </a:r>
          </a:p>
          <a:p>
            <a:r>
              <a:rPr lang="it-IT" sz="1125" b="1" dirty="0">
                <a:solidFill>
                  <a:schemeClr val="bg1">
                    <a:lumMod val="95000"/>
                  </a:schemeClr>
                </a:solidFill>
                <a:latin typeface="Ink Free" panose="03080402000500000000" pitchFamily="66" charset="0"/>
                <a:cs typeface="Aharoni" panose="020B0604020202020204" pitchFamily="2" charset="-79"/>
              </a:rPr>
              <a:t>COMITATO UNICO </a:t>
            </a:r>
          </a:p>
          <a:p>
            <a:r>
              <a:rPr lang="it-IT" sz="1125" b="1" dirty="0">
                <a:solidFill>
                  <a:schemeClr val="bg1">
                    <a:lumMod val="95000"/>
                  </a:schemeClr>
                </a:solidFill>
                <a:latin typeface="Ink Free" panose="03080402000500000000" pitchFamily="66" charset="0"/>
                <a:cs typeface="Aharoni" panose="020B0604020202020204" pitchFamily="2" charset="-79"/>
              </a:rPr>
              <a:t>DI GARANZIA</a:t>
            </a:r>
          </a:p>
        </p:txBody>
      </p:sp>
      <p:pic>
        <p:nvPicPr>
          <p:cNvPr id="19" name="Immagine 18" descr="Immagine che contiene oggetto, pezzo, neve, tavolo&#10;&#10;Descrizione generata automaticamente">
            <a:extLst>
              <a:ext uri="{FF2B5EF4-FFF2-40B4-BE49-F238E27FC236}">
                <a16:creationId xmlns:a16="http://schemas.microsoft.com/office/drawing/2014/main" id="{F8B4C37B-4A14-429C-946A-BBE925756E9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Effect>
                      <a14:artisticGlowDiffused/>
                    </a14:imgEffect>
                    <a14:imgEffect>
                      <a14:colorTemperature colorTemp="7200"/>
                    </a14:imgEffect>
                    <a14:imgEffect>
                      <a14:saturation sat="200000"/>
                    </a14:imgEffect>
                    <a14:imgEffect>
                      <a14:brightnessContrast bright="40000" contrast="-40000"/>
                    </a14:imgEffect>
                  </a14:imgLayer>
                </a14:imgProps>
              </a:ext>
              <a:ext uri="{28A0092B-C50C-407E-A947-70E740481C1C}">
                <a14:useLocalDpi xmlns:a14="http://schemas.microsoft.com/office/drawing/2010/main" val="0"/>
              </a:ext>
            </a:extLst>
          </a:blip>
          <a:srcRect b="32830"/>
          <a:stretch/>
        </p:blipFill>
        <p:spPr>
          <a:xfrm>
            <a:off x="4139346" y="1455957"/>
            <a:ext cx="721709" cy="484771"/>
          </a:xfrm>
          <a:prstGeom prst="rect">
            <a:avLst/>
          </a:prstGeom>
        </p:spPr>
      </p:pic>
      <p:sp>
        <p:nvSpPr>
          <p:cNvPr id="18" name="CasellaDiTesto 17">
            <a:extLst>
              <a:ext uri="{FF2B5EF4-FFF2-40B4-BE49-F238E27FC236}">
                <a16:creationId xmlns:a16="http://schemas.microsoft.com/office/drawing/2014/main" id="{002DEBED-45C6-4E4F-9267-1FCF340AA3CB}"/>
              </a:ext>
            </a:extLst>
          </p:cNvPr>
          <p:cNvSpPr txBox="1"/>
          <p:nvPr/>
        </p:nvSpPr>
        <p:spPr>
          <a:xfrm>
            <a:off x="749048" y="1487554"/>
            <a:ext cx="3533899" cy="438582"/>
          </a:xfrm>
          <a:prstGeom prst="rect">
            <a:avLst/>
          </a:prstGeom>
          <a:solidFill>
            <a:srgbClr val="1F4E79">
              <a:alpha val="85098"/>
            </a:srgbClr>
          </a:solidFill>
        </p:spPr>
        <p:txBody>
          <a:bodyPr wrap="square" rtlCol="0">
            <a:spAutoFit/>
          </a:bodyPr>
          <a:lstStyle/>
          <a:p>
            <a:r>
              <a:rPr lang="it-IT" sz="1125" b="1" dirty="0">
                <a:solidFill>
                  <a:schemeClr val="bg1">
                    <a:lumMod val="95000"/>
                  </a:schemeClr>
                </a:solidFill>
                <a:latin typeface="Ink Free" panose="03080402000500000000" pitchFamily="66" charset="0"/>
                <a:cs typeface="Aharoni" panose="020B0604020202020204" pitchFamily="2" charset="-79"/>
              </a:rPr>
              <a:t>UN MOTORE COMUNE : facilita lo sforzo di tutti</a:t>
            </a:r>
          </a:p>
          <a:p>
            <a:endParaRPr lang="it-IT" sz="1125" b="1" dirty="0">
              <a:solidFill>
                <a:schemeClr val="bg1">
                  <a:lumMod val="95000"/>
                </a:schemeClr>
              </a:solidFill>
              <a:latin typeface="Ink Free" panose="03080402000500000000" pitchFamily="66" charset="0"/>
              <a:cs typeface="Aharoni" panose="020B0604020202020204" pitchFamily="2" charset="-79"/>
            </a:endParaRPr>
          </a:p>
        </p:txBody>
      </p:sp>
    </p:spTree>
    <p:extLst>
      <p:ext uri="{BB962C8B-B14F-4D97-AF65-F5344CB8AC3E}">
        <p14:creationId xmlns:p14="http://schemas.microsoft.com/office/powerpoint/2010/main" val="185491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750"/>
                                        <p:tgtEl>
                                          <p:spTgt spid="1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5" grpId="0" animBg="1"/>
      <p:bldP spid="16" grpId="0" animBg="1"/>
      <p:bldP spid="24" grpId="0" animBg="1"/>
      <p:bldP spid="14"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Casella di testo 2">
            <a:extLst>
              <a:ext uri="{FF2B5EF4-FFF2-40B4-BE49-F238E27FC236}">
                <a16:creationId xmlns:a16="http://schemas.microsoft.com/office/drawing/2014/main" id="{AF247ACF-702A-4608-B3A9-78D747B6E4E6}"/>
              </a:ext>
            </a:extLst>
          </p:cNvPr>
          <p:cNvSpPr txBox="1">
            <a:spLocks noChangeArrowheads="1"/>
          </p:cNvSpPr>
          <p:nvPr/>
        </p:nvSpPr>
        <p:spPr bwMode="auto">
          <a:xfrm>
            <a:off x="956959" y="1134711"/>
            <a:ext cx="6283175" cy="3450937"/>
          </a:xfrm>
          <a:prstGeom prst="rect">
            <a:avLst/>
          </a:prstGeom>
          <a:noFill/>
          <a:ln w="9525">
            <a:noFill/>
            <a:miter lim="800000"/>
            <a:headEnd/>
            <a:tailEnd/>
          </a:ln>
        </p:spPr>
        <p:txBody>
          <a:bodyPr rot="0" vert="horz" wrap="square" lIns="91440" tIns="45720" rIns="91440" bIns="45720" anchor="t" anchorCtr="0">
            <a:noAutofit/>
          </a:bodyPr>
          <a:lstStyle/>
          <a:p>
            <a:pPr lvl="0">
              <a:defRPr/>
            </a:pPr>
            <a:r>
              <a:rPr lang="it-IT" sz="1500" b="1" dirty="0">
                <a:solidFill>
                  <a:srgbClr val="000000"/>
                </a:solidFill>
                <a:latin typeface="Arial" panose="020B0604020202020204" pitchFamily="34" charset="0"/>
                <a:ea typeface="MS Mincho" panose="02020609040205080304" pitchFamily="49" charset="-128"/>
                <a:cs typeface="Times New Roman" panose="02020603050405020304" pitchFamily="18" charset="0"/>
              </a:rPr>
              <a:t>L’istituzione del Tavolo Regionale nasce a seguito della segnalazione da parte degli attori della filiera:</a:t>
            </a:r>
          </a:p>
          <a:p>
            <a:pPr lvl="0">
              <a:defRPr/>
            </a:pPr>
            <a:endPar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endParaRPr>
          </a:p>
          <a:p>
            <a:pPr marL="285750" lvl="0" indent="-285750">
              <a:buFont typeface="Wingdings" panose="05000000000000000000" pitchFamily="2" charset="2"/>
              <a:buChar char="Ø"/>
              <a:defRPr/>
            </a:pPr>
            <a:r>
              <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rPr>
              <a:t>Non rappresentatività in seno al Consorzio</a:t>
            </a:r>
          </a:p>
          <a:p>
            <a:pPr marL="285750" lvl="0" indent="-285750">
              <a:buFont typeface="Wingdings" panose="05000000000000000000" pitchFamily="2" charset="2"/>
              <a:buChar char="Ø"/>
              <a:defRPr/>
            </a:pPr>
            <a:r>
              <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rPr>
              <a:t>Strategia non condivisa</a:t>
            </a:r>
          </a:p>
          <a:p>
            <a:pPr marL="285750" lvl="0" indent="-285750">
              <a:buFont typeface="Wingdings" panose="05000000000000000000" pitchFamily="2" charset="2"/>
              <a:buChar char="Ø"/>
              <a:defRPr/>
            </a:pPr>
            <a:r>
              <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rPr>
              <a:t>Perdita Erga omnes</a:t>
            </a:r>
          </a:p>
          <a:p>
            <a:pPr marL="285750" lvl="0" indent="-285750">
              <a:buFont typeface="Wingdings" panose="05000000000000000000" pitchFamily="2" charset="2"/>
              <a:buChar char="Ø"/>
              <a:defRPr/>
            </a:pPr>
            <a:r>
              <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rPr>
              <a:t>Riorganizzazione del Consorzio</a:t>
            </a:r>
          </a:p>
          <a:p>
            <a:pPr lvl="0">
              <a:defRPr/>
            </a:pPr>
            <a:endPar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endParaRPr>
          </a:p>
          <a:p>
            <a:pPr lvl="0">
              <a:defRPr/>
            </a:pPr>
            <a:endPar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endParaRPr>
          </a:p>
          <a:p>
            <a:pPr lvl="0">
              <a:defRPr/>
            </a:pPr>
            <a:r>
              <a:rPr lang="it-IT" sz="1500" u="sng" dirty="0">
                <a:solidFill>
                  <a:srgbClr val="000000"/>
                </a:solidFill>
                <a:latin typeface="Arial" panose="020B0604020202020204" pitchFamily="34" charset="0"/>
                <a:ea typeface="MS Mincho" panose="02020609040205080304" pitchFamily="49" charset="-128"/>
                <a:cs typeface="Times New Roman" panose="02020603050405020304" pitchFamily="18" charset="0"/>
              </a:rPr>
              <a:t>Sintomi della difficoltà della filiera in termini di:</a:t>
            </a:r>
          </a:p>
          <a:p>
            <a:pPr lvl="0">
              <a:defRPr/>
            </a:pPr>
            <a:endParaRPr lang="it-IT" sz="1500" u="sng" dirty="0">
              <a:solidFill>
                <a:srgbClr val="000000"/>
              </a:solidFill>
              <a:latin typeface="Arial" panose="020B0604020202020204" pitchFamily="34" charset="0"/>
              <a:ea typeface="MS Mincho" panose="02020609040205080304" pitchFamily="49" charset="-128"/>
              <a:cs typeface="Times New Roman" panose="02020603050405020304" pitchFamily="18" charset="0"/>
            </a:endParaRPr>
          </a:p>
          <a:p>
            <a:pPr marL="285750" lvl="0" indent="-285750">
              <a:buFont typeface="Wingdings" panose="05000000000000000000" pitchFamily="2" charset="2"/>
              <a:buChar char="Ø"/>
              <a:defRPr/>
            </a:pPr>
            <a:r>
              <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rPr>
              <a:t>Costi di produzione più alti dei ricavi </a:t>
            </a:r>
          </a:p>
          <a:p>
            <a:pPr marL="285750" lvl="0" indent="-285750">
              <a:buFont typeface="Wingdings" panose="05000000000000000000" pitchFamily="2" charset="2"/>
              <a:buChar char="Ø"/>
              <a:defRPr/>
            </a:pPr>
            <a:r>
              <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rPr>
              <a:t>Scarso valore patrimoniale dei vigneti </a:t>
            </a:r>
          </a:p>
          <a:p>
            <a:pPr marL="285750" lvl="0" indent="-285750">
              <a:buFont typeface="Wingdings" panose="05000000000000000000" pitchFamily="2" charset="2"/>
              <a:buChar char="Ø"/>
              <a:defRPr/>
            </a:pPr>
            <a:r>
              <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rPr>
              <a:t>Non sufficiente reputazione territoriale (identificazione di un brand) </a:t>
            </a:r>
          </a:p>
          <a:p>
            <a:pPr lvl="0">
              <a:defRPr/>
            </a:pPr>
            <a:endParaRPr lang="it-IT" sz="1500" dirty="0">
              <a:solidFill>
                <a:srgbClr val="000000"/>
              </a:solidFill>
              <a:latin typeface="Arial" panose="020B0604020202020204" pitchFamily="34" charset="0"/>
              <a:ea typeface="MS Mincho" panose="02020609040205080304" pitchFamily="49" charset="-128"/>
              <a:cs typeface="Times New Roman" panose="02020603050405020304" pitchFamily="18" charset="0"/>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14401" y="186159"/>
            <a:ext cx="5464799" cy="510186"/>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700" b="1" dirty="0">
                <a:solidFill>
                  <a:srgbClr val="006600"/>
                </a:solidFill>
                <a:latin typeface="Arial" panose="020B0604020202020204" pitchFamily="34" charset="0"/>
                <a:ea typeface="MS Mincho" panose="02020609040205080304" pitchFamily="49" charset="-128"/>
                <a:cs typeface="Times New Roman" panose="02020603050405020304" pitchFamily="18" charset="0"/>
              </a:rPr>
              <a:t>NECESSITA’ / EMERGENZE DEL TERRITORIO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2700" b="1" i="0"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Times New Roman" panose="02020603050405020304" pitchFamily="18" charset="0"/>
              </a:rPr>
              <a:t> </a:t>
            </a: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7162834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14400" y="186159"/>
            <a:ext cx="5464800" cy="584241"/>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700" b="1" dirty="0">
                <a:solidFill>
                  <a:srgbClr val="006600"/>
                </a:solidFill>
                <a:latin typeface="Arial" panose="020B0604020202020204" pitchFamily="34" charset="0"/>
                <a:ea typeface="MS Mincho" panose="02020609040205080304" pitchFamily="49" charset="-128"/>
                <a:cs typeface="Arial" panose="020B0604020202020204" pitchFamily="34" charset="0"/>
              </a:rPr>
              <a:t>CRONISTORIA </a:t>
            </a:r>
            <a:r>
              <a:rPr lang="it-IT" sz="1700" b="1" i="1" dirty="0">
                <a:solidFill>
                  <a:srgbClr val="006600"/>
                </a:solidFill>
                <a:latin typeface="Arial" panose="020B0604020202020204" pitchFamily="34" charset="0"/>
                <a:ea typeface="MS Mincho" panose="02020609040205080304" pitchFamily="49" charset="-128"/>
                <a:cs typeface="Arial" panose="020B0604020202020204" pitchFamily="34" charset="0"/>
              </a:rPr>
              <a:t>da maggio 2018 ad oggi</a:t>
            </a:r>
            <a:r>
              <a:rPr kumimoji="0" lang="it-IT" sz="1700" b="1" i="1"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Arial" panose="020B0604020202020204" pitchFamily="34" charset="0"/>
              </a:rPr>
              <a:t> </a:t>
            </a:r>
            <a:endParaRPr kumimoji="0" lang="it-IT" sz="1700" b="0" i="1" u="none" strike="noStrike" kern="1200" cap="none" spc="0" normalizeH="0" baseline="0" noProof="0" dirty="0">
              <a:ln>
                <a:noFill/>
              </a:ln>
              <a:solidFill>
                <a:prstClr val="black"/>
              </a:solidFill>
              <a:effectLst/>
              <a:uLnTx/>
              <a:uFillTx/>
              <a:latin typeface="Arial" panose="020B0604020202020204" pitchFamily="34" charset="0"/>
              <a:ea typeface="MS Mincho" panose="02020609040205080304" pitchFamily="49" charset="-128"/>
              <a:cs typeface="Arial" panose="020B0604020202020204" pitchFamily="34"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sp>
        <p:nvSpPr>
          <p:cNvPr id="7" name="Rettangolo 6">
            <a:extLst>
              <a:ext uri="{FF2B5EF4-FFF2-40B4-BE49-F238E27FC236}">
                <a16:creationId xmlns:a16="http://schemas.microsoft.com/office/drawing/2014/main" id="{43FF2B9D-58E3-408F-B98E-6E78ECE388C3}"/>
              </a:ext>
            </a:extLst>
          </p:cNvPr>
          <p:cNvSpPr/>
          <p:nvPr/>
        </p:nvSpPr>
        <p:spPr>
          <a:xfrm>
            <a:off x="897718" y="1066240"/>
            <a:ext cx="7488832" cy="2893100"/>
          </a:xfrm>
          <a:prstGeom prst="rect">
            <a:avLst/>
          </a:prstGeom>
        </p:spPr>
        <p:txBody>
          <a:bodyPr wrap="square">
            <a:spAutoFit/>
          </a:bodyPr>
          <a:lstStyle/>
          <a:p>
            <a:pPr marL="285750" lvl="0" indent="-285750" algn="just">
              <a:buFont typeface="Wingdings" panose="05000000000000000000" pitchFamily="2" charset="2"/>
              <a:buChar char="Ø"/>
            </a:pPr>
            <a:r>
              <a:rPr lang="it-IT" sz="1400" dirty="0">
                <a:latin typeface="Arial" panose="020B0604020202020204" pitchFamily="34" charset="0"/>
                <a:cs typeface="Arial" panose="020B0604020202020204" pitchFamily="34" charset="0"/>
              </a:rPr>
              <a:t>N. 8  Presenze dell’Assessore sul territorio </a:t>
            </a:r>
          </a:p>
          <a:p>
            <a:pPr marL="285750" indent="-285750" algn="just">
              <a:buFont typeface="Wingdings" panose="05000000000000000000" pitchFamily="2" charset="2"/>
              <a:buChar char="Ø"/>
            </a:pPr>
            <a:r>
              <a:rPr lang="it-IT" sz="1400" dirty="0">
                <a:latin typeface="Arial" panose="020B0604020202020204" pitchFamily="34" charset="0"/>
                <a:cs typeface="Arial" panose="020B0604020202020204" pitchFamily="34" charset="0"/>
              </a:rPr>
              <a:t>N. 5 Tavoli viticoli regionali</a:t>
            </a:r>
          </a:p>
          <a:p>
            <a:pPr marL="285750" lvl="0" indent="-285750" algn="just">
              <a:buFont typeface="Wingdings" panose="05000000000000000000" pitchFamily="2" charset="2"/>
              <a:buChar char="Ø"/>
            </a:pPr>
            <a:r>
              <a:rPr lang="it-IT" sz="1400" dirty="0">
                <a:latin typeface="Arial" panose="020B0604020202020204" pitchFamily="34" charset="0"/>
                <a:cs typeface="Arial" panose="020B0604020202020204" pitchFamily="34" charset="0"/>
              </a:rPr>
              <a:t>N. 2 Tavoli con i sindaci del territorio</a:t>
            </a:r>
          </a:p>
          <a:p>
            <a:pPr marL="285750" lvl="0" indent="-285750" algn="just">
              <a:buFont typeface="Wingdings" panose="05000000000000000000" pitchFamily="2" charset="2"/>
              <a:buChar char="Ø"/>
            </a:pPr>
            <a:r>
              <a:rPr lang="it-IT" sz="1400" dirty="0">
                <a:latin typeface="Arial" panose="020B0604020202020204" pitchFamily="34" charset="0"/>
                <a:cs typeface="Arial" panose="020B0604020202020204" pitchFamily="34" charset="0"/>
              </a:rPr>
              <a:t>N. 7 Partecipazioni al </a:t>
            </a:r>
            <a:r>
              <a:rPr lang="it-IT" sz="1400" dirty="0" err="1">
                <a:latin typeface="Arial" panose="020B0604020202020204" pitchFamily="34" charset="0"/>
                <a:cs typeface="Arial" panose="020B0604020202020204" pitchFamily="34" charset="0"/>
              </a:rPr>
              <a:t>CdA</a:t>
            </a:r>
            <a:r>
              <a:rPr lang="it-IT" sz="1400" dirty="0">
                <a:latin typeface="Arial" panose="020B0604020202020204" pitchFamily="34" charset="0"/>
                <a:cs typeface="Arial" panose="020B0604020202020204" pitchFamily="34" charset="0"/>
              </a:rPr>
              <a:t> del Consorzio</a:t>
            </a:r>
          </a:p>
          <a:p>
            <a:pPr marL="285750" lvl="0" indent="-285750" algn="just">
              <a:buFont typeface="Wingdings" panose="05000000000000000000" pitchFamily="2" charset="2"/>
              <a:buChar char="Ø"/>
            </a:pPr>
            <a:r>
              <a:rPr lang="it-IT" sz="1400" dirty="0">
                <a:latin typeface="Arial" panose="020B0604020202020204" pitchFamily="34" charset="0"/>
                <a:cs typeface="Arial" panose="020B0604020202020204" pitchFamily="34" charset="0"/>
              </a:rPr>
              <a:t>N. 2 Incontri presso gli uffici del Ministero a Roma</a:t>
            </a:r>
          </a:p>
          <a:p>
            <a:pPr marL="285750" lvl="0" indent="-285750" algn="just">
              <a:buFont typeface="Wingdings" panose="05000000000000000000" pitchFamily="2" charset="2"/>
              <a:buChar char="Ø"/>
            </a:pPr>
            <a:r>
              <a:rPr lang="it-IT" sz="1400" dirty="0">
                <a:latin typeface="Arial" panose="020B0604020202020204" pitchFamily="34" charset="0"/>
                <a:cs typeface="Arial" panose="020B0604020202020204" pitchFamily="34" charset="0"/>
              </a:rPr>
              <a:t>N. 10 Tavoli tecnici sul territorio ( tra cui avvio tavoli di denominazione, incontri con i coordinatori dei tavoli )</a:t>
            </a:r>
          </a:p>
          <a:p>
            <a:pPr marL="285750" lvl="0" indent="-285750" algn="just">
              <a:buFont typeface="Wingdings" panose="05000000000000000000" pitchFamily="2" charset="2"/>
              <a:buChar char="Ø"/>
            </a:pPr>
            <a:r>
              <a:rPr lang="it-IT" sz="1400" dirty="0">
                <a:latin typeface="Arial" panose="020B0604020202020204" pitchFamily="34" charset="0"/>
                <a:cs typeface="Arial" panose="020B0604020202020204" pitchFamily="34" charset="0"/>
              </a:rPr>
              <a:t>N. 145 incontri tecnici con presidenti delle cantine sociali, presidente e direttore Consorzio Tutela vini Oltrepò, presidente Distretto vini, presidente e direttore Club Buttafuoco Storico, presidente CCIAA di Pavia, presidente Fondazione </a:t>
            </a:r>
            <a:r>
              <a:rPr lang="it-IT" sz="1400" dirty="0" err="1">
                <a:latin typeface="Arial" panose="020B0604020202020204" pitchFamily="34" charset="0"/>
                <a:cs typeface="Arial" panose="020B0604020202020204" pitchFamily="34" charset="0"/>
              </a:rPr>
              <a:t>Bussolera</a:t>
            </a:r>
            <a:r>
              <a:rPr lang="it-IT" sz="1400" dirty="0">
                <a:latin typeface="Arial" panose="020B0604020202020204" pitchFamily="34" charset="0"/>
                <a:cs typeface="Arial" panose="020B0604020202020204" pitchFamily="34" charset="0"/>
              </a:rPr>
              <a:t>, presidente FIVI, presidente Strada dei vini, presidente Confindustria, aziende fuoriuscite dal Consorzio, tecnici </a:t>
            </a:r>
            <a:r>
              <a:rPr lang="it-IT" sz="1400" dirty="0" err="1">
                <a:latin typeface="Arial" panose="020B0604020202020204" pitchFamily="34" charset="0"/>
                <a:cs typeface="Arial" panose="020B0604020202020204" pitchFamily="34" charset="0"/>
              </a:rPr>
              <a:t>Valoritalia</a:t>
            </a:r>
            <a:r>
              <a:rPr lang="it-IT" sz="1400" dirty="0">
                <a:latin typeface="Arial" panose="020B0604020202020204" pitchFamily="34" charset="0"/>
                <a:cs typeface="Arial" panose="020B0604020202020204" pitchFamily="34" charset="0"/>
              </a:rPr>
              <a:t>, imbottigliatori, esperti consulenti </a:t>
            </a:r>
            <a:r>
              <a:rPr lang="it-IT" sz="1400" dirty="0" err="1">
                <a:latin typeface="Arial" panose="020B0604020202020204" pitchFamily="34" charset="0"/>
                <a:cs typeface="Arial" panose="020B0604020202020204" pitchFamily="34" charset="0"/>
              </a:rPr>
              <a:t>enoviticoltura</a:t>
            </a:r>
            <a:r>
              <a:rPr lang="it-IT" sz="1400" dirty="0">
                <a:latin typeface="Arial" panose="020B0604020202020204" pitchFamily="34" charset="0"/>
                <a:cs typeface="Arial" panose="020B0604020202020204" pitchFamily="34" charset="0"/>
              </a:rPr>
              <a:t> e marketing, Unioncamere</a:t>
            </a:r>
          </a:p>
        </p:txBody>
      </p:sp>
    </p:spTree>
    <p:extLst>
      <p:ext uri="{BB962C8B-B14F-4D97-AF65-F5344CB8AC3E}">
        <p14:creationId xmlns:p14="http://schemas.microsoft.com/office/powerpoint/2010/main" val="67135808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14401" y="186159"/>
            <a:ext cx="5464799" cy="510186"/>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700" b="1" dirty="0">
                <a:solidFill>
                  <a:srgbClr val="006600"/>
                </a:solidFill>
                <a:latin typeface="Arial" panose="020B0604020202020204" pitchFamily="34" charset="0"/>
                <a:ea typeface="MS Mincho" panose="02020609040205080304" pitchFamily="49" charset="-128"/>
                <a:cs typeface="Times New Roman" panose="02020603050405020304" pitchFamily="18" charset="0"/>
              </a:rPr>
              <a:t>TAVOLI REGIONALI E DECISIONI</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2700" b="1" i="0"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Times New Roman" panose="02020603050405020304" pitchFamily="18" charset="0"/>
              </a:rPr>
              <a:t> </a:t>
            </a: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graphicFrame>
        <p:nvGraphicFramePr>
          <p:cNvPr id="10" name="Diagramma 9">
            <a:extLst>
              <a:ext uri="{FF2B5EF4-FFF2-40B4-BE49-F238E27FC236}">
                <a16:creationId xmlns:a16="http://schemas.microsoft.com/office/drawing/2014/main" id="{0C0D8CEF-788A-48AB-A729-57247ADF2A36}"/>
              </a:ext>
            </a:extLst>
          </p:cNvPr>
          <p:cNvGraphicFramePr/>
          <p:nvPr>
            <p:extLst>
              <p:ext uri="{D42A27DB-BD31-4B8C-83A1-F6EECF244321}">
                <p14:modId xmlns:p14="http://schemas.microsoft.com/office/powerpoint/2010/main" val="509005159"/>
              </p:ext>
            </p:extLst>
          </p:nvPr>
        </p:nvGraphicFramePr>
        <p:xfrm>
          <a:off x="4304070" y="1228836"/>
          <a:ext cx="697745" cy="31715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Rettangolo 10">
            <a:extLst>
              <a:ext uri="{FF2B5EF4-FFF2-40B4-BE49-F238E27FC236}">
                <a16:creationId xmlns:a16="http://schemas.microsoft.com/office/drawing/2014/main" id="{C2DA6AFB-5A04-4F5B-BA8A-6532726EFDEE}"/>
              </a:ext>
            </a:extLst>
          </p:cNvPr>
          <p:cNvSpPr>
            <a:spLocks noChangeArrowheads="1"/>
          </p:cNvSpPr>
          <p:nvPr/>
        </p:nvSpPr>
        <p:spPr bwMode="auto">
          <a:xfrm>
            <a:off x="1492788" y="614367"/>
            <a:ext cx="6533413" cy="646331"/>
          </a:xfrm>
          <a:prstGeom prst="rect">
            <a:avLst/>
          </a:prstGeom>
          <a:noFill/>
          <a:ln w="9525">
            <a:noFill/>
            <a:miter lim="800000"/>
            <a:headEnd/>
            <a:tailEnd/>
          </a:ln>
        </p:spPr>
        <p:txBody>
          <a:bodyPr wrap="square">
            <a:spAutoFit/>
          </a:bodyPr>
          <a:lstStyle/>
          <a:p>
            <a:pPr eaLnBrk="1" hangingPunct="1"/>
            <a:endParaRPr lang="it-IT" b="1">
              <a:solidFill>
                <a:schemeClr val="tx2"/>
              </a:solidFill>
            </a:endParaRPr>
          </a:p>
          <a:p>
            <a:pPr eaLnBrk="1" hangingPunct="1"/>
            <a:endParaRPr lang="it-IT" b="1">
              <a:solidFill>
                <a:schemeClr val="tx2"/>
              </a:solidFill>
            </a:endParaRPr>
          </a:p>
        </p:txBody>
      </p:sp>
      <p:graphicFrame>
        <p:nvGraphicFramePr>
          <p:cNvPr id="12" name="Diagramma 11">
            <a:extLst>
              <a:ext uri="{FF2B5EF4-FFF2-40B4-BE49-F238E27FC236}">
                <a16:creationId xmlns:a16="http://schemas.microsoft.com/office/drawing/2014/main" id="{04ECDC31-6D58-4438-9C44-244391531E06}"/>
              </a:ext>
            </a:extLst>
          </p:cNvPr>
          <p:cNvGraphicFramePr/>
          <p:nvPr>
            <p:extLst>
              <p:ext uri="{D42A27DB-BD31-4B8C-83A1-F6EECF244321}">
                <p14:modId xmlns:p14="http://schemas.microsoft.com/office/powerpoint/2010/main" val="1854759949"/>
              </p:ext>
            </p:extLst>
          </p:nvPr>
        </p:nvGraphicFramePr>
        <p:xfrm>
          <a:off x="1060199" y="441252"/>
          <a:ext cx="7501290" cy="486919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3" name="Rettangolo 12">
            <a:extLst>
              <a:ext uri="{FF2B5EF4-FFF2-40B4-BE49-F238E27FC236}">
                <a16:creationId xmlns:a16="http://schemas.microsoft.com/office/drawing/2014/main" id="{90423E9C-12E3-4E40-8E28-B38D27D0690E}"/>
              </a:ext>
            </a:extLst>
          </p:cNvPr>
          <p:cNvSpPr/>
          <p:nvPr/>
        </p:nvSpPr>
        <p:spPr>
          <a:xfrm>
            <a:off x="1726208" y="1365974"/>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a:extLst>
              <a:ext uri="{FF2B5EF4-FFF2-40B4-BE49-F238E27FC236}">
                <a16:creationId xmlns:a16="http://schemas.microsoft.com/office/drawing/2014/main" id="{CB22DAF5-F974-4F47-8D86-78BB67B7DA0D}"/>
              </a:ext>
            </a:extLst>
          </p:cNvPr>
          <p:cNvSpPr/>
          <p:nvPr/>
        </p:nvSpPr>
        <p:spPr>
          <a:xfrm>
            <a:off x="1292973" y="1223152"/>
            <a:ext cx="2176733" cy="5668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 TAVOLO</a:t>
            </a:r>
          </a:p>
          <a:p>
            <a:pPr algn="ctr"/>
            <a:endParaRPr lang="it-IT" dirty="0"/>
          </a:p>
          <a:p>
            <a:pPr algn="ctr"/>
            <a:r>
              <a:rPr lang="it-IT" dirty="0"/>
              <a:t>22 MAGGIO 2018 </a:t>
            </a:r>
          </a:p>
        </p:txBody>
      </p:sp>
      <p:sp>
        <p:nvSpPr>
          <p:cNvPr id="15" name="Rettangolo 14">
            <a:extLst>
              <a:ext uri="{FF2B5EF4-FFF2-40B4-BE49-F238E27FC236}">
                <a16:creationId xmlns:a16="http://schemas.microsoft.com/office/drawing/2014/main" id="{C0B50F42-9117-46A5-9779-F64D4FC44258}"/>
              </a:ext>
            </a:extLst>
          </p:cNvPr>
          <p:cNvSpPr/>
          <p:nvPr/>
        </p:nvSpPr>
        <p:spPr>
          <a:xfrm>
            <a:off x="3706386" y="1220399"/>
            <a:ext cx="2213303" cy="5668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 TAVOLO </a:t>
            </a:r>
          </a:p>
          <a:p>
            <a:pPr algn="ctr"/>
            <a:endParaRPr lang="it-IT" dirty="0"/>
          </a:p>
          <a:p>
            <a:pPr algn="ctr"/>
            <a:r>
              <a:rPr lang="it-IT" dirty="0"/>
              <a:t>4 LUGLIO 2018</a:t>
            </a:r>
          </a:p>
        </p:txBody>
      </p:sp>
      <p:sp>
        <p:nvSpPr>
          <p:cNvPr id="16" name="Rettangolo 15">
            <a:extLst>
              <a:ext uri="{FF2B5EF4-FFF2-40B4-BE49-F238E27FC236}">
                <a16:creationId xmlns:a16="http://schemas.microsoft.com/office/drawing/2014/main" id="{595F4ECD-04D8-4B96-8C8B-50E3B4D62D0E}"/>
              </a:ext>
            </a:extLst>
          </p:cNvPr>
          <p:cNvSpPr/>
          <p:nvPr/>
        </p:nvSpPr>
        <p:spPr>
          <a:xfrm>
            <a:off x="6119800" y="1220399"/>
            <a:ext cx="2192152" cy="5668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 TAVOLO</a:t>
            </a:r>
          </a:p>
          <a:p>
            <a:pPr algn="ctr"/>
            <a:endParaRPr lang="it-IT" dirty="0"/>
          </a:p>
          <a:p>
            <a:pPr algn="ctr"/>
            <a:r>
              <a:rPr lang="it-IT" dirty="0"/>
              <a:t>1 OTTOBRE 2018 </a:t>
            </a:r>
          </a:p>
        </p:txBody>
      </p:sp>
    </p:spTree>
    <p:extLst>
      <p:ext uri="{BB962C8B-B14F-4D97-AF65-F5344CB8AC3E}">
        <p14:creationId xmlns:p14="http://schemas.microsoft.com/office/powerpoint/2010/main" val="26962553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14401" y="186159"/>
            <a:ext cx="5464799" cy="510186"/>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700" b="1" dirty="0">
                <a:solidFill>
                  <a:srgbClr val="006600"/>
                </a:solidFill>
                <a:latin typeface="Arial" panose="020B0604020202020204" pitchFamily="34" charset="0"/>
                <a:ea typeface="MS Mincho" panose="02020609040205080304" pitchFamily="49" charset="-128"/>
                <a:cs typeface="Times New Roman" panose="02020603050405020304" pitchFamily="18" charset="0"/>
              </a:rPr>
              <a:t>TAVOLI REGIONALI E DECISIONI</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2700" b="1" i="0"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Times New Roman" panose="02020603050405020304" pitchFamily="18" charset="0"/>
              </a:rPr>
              <a:t> </a:t>
            </a: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graphicFrame>
        <p:nvGraphicFramePr>
          <p:cNvPr id="7" name="Diagramma 6">
            <a:extLst>
              <a:ext uri="{FF2B5EF4-FFF2-40B4-BE49-F238E27FC236}">
                <a16:creationId xmlns:a16="http://schemas.microsoft.com/office/drawing/2014/main" id="{8765FF6A-798C-413B-B526-168CF6948E03}"/>
              </a:ext>
            </a:extLst>
          </p:cNvPr>
          <p:cNvGraphicFramePr/>
          <p:nvPr>
            <p:extLst>
              <p:ext uri="{D42A27DB-BD31-4B8C-83A1-F6EECF244321}">
                <p14:modId xmlns:p14="http://schemas.microsoft.com/office/powerpoint/2010/main" val="2850280209"/>
              </p:ext>
            </p:extLst>
          </p:nvPr>
        </p:nvGraphicFramePr>
        <p:xfrm>
          <a:off x="859300" y="827803"/>
          <a:ext cx="7845499" cy="37578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Rettangolo 8">
            <a:extLst>
              <a:ext uri="{FF2B5EF4-FFF2-40B4-BE49-F238E27FC236}">
                <a16:creationId xmlns:a16="http://schemas.microsoft.com/office/drawing/2014/main" id="{09302F47-D8DA-48FE-9F56-C8A27622F146}"/>
              </a:ext>
            </a:extLst>
          </p:cNvPr>
          <p:cNvSpPr/>
          <p:nvPr/>
        </p:nvSpPr>
        <p:spPr>
          <a:xfrm>
            <a:off x="1259197" y="1129824"/>
            <a:ext cx="3312803" cy="850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4° TAVOLO</a:t>
            </a:r>
          </a:p>
          <a:p>
            <a:pPr algn="ctr"/>
            <a:endParaRPr lang="it-IT" dirty="0"/>
          </a:p>
          <a:p>
            <a:pPr algn="ctr"/>
            <a:r>
              <a:rPr lang="it-IT" dirty="0"/>
              <a:t>14 DICEMBRE 2018</a:t>
            </a:r>
          </a:p>
        </p:txBody>
      </p:sp>
      <p:sp>
        <p:nvSpPr>
          <p:cNvPr id="10" name="Rettangolo 9">
            <a:extLst>
              <a:ext uri="{FF2B5EF4-FFF2-40B4-BE49-F238E27FC236}">
                <a16:creationId xmlns:a16="http://schemas.microsoft.com/office/drawing/2014/main" id="{B30B395A-4CFC-471E-81C2-3B93AD817B32}"/>
              </a:ext>
            </a:extLst>
          </p:cNvPr>
          <p:cNvSpPr/>
          <p:nvPr/>
        </p:nvSpPr>
        <p:spPr>
          <a:xfrm>
            <a:off x="5220024" y="1129824"/>
            <a:ext cx="3304776" cy="850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5° TAVOLO </a:t>
            </a:r>
          </a:p>
          <a:p>
            <a:pPr algn="ctr"/>
            <a:endParaRPr lang="it-IT" dirty="0"/>
          </a:p>
          <a:p>
            <a:pPr algn="ctr"/>
            <a:r>
              <a:rPr lang="it-IT" dirty="0"/>
              <a:t>18 APRILE 2019</a:t>
            </a:r>
          </a:p>
        </p:txBody>
      </p:sp>
    </p:spTree>
    <p:extLst>
      <p:ext uri="{BB962C8B-B14F-4D97-AF65-F5344CB8AC3E}">
        <p14:creationId xmlns:p14="http://schemas.microsoft.com/office/powerpoint/2010/main" val="408294341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14401" y="186159"/>
            <a:ext cx="5464799" cy="510186"/>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700" b="1" dirty="0">
                <a:solidFill>
                  <a:srgbClr val="006600"/>
                </a:solidFill>
                <a:latin typeface="Arial" panose="020B0604020202020204" pitchFamily="34" charset="0"/>
                <a:ea typeface="MS Mincho" panose="02020609040205080304" pitchFamily="49" charset="-128"/>
                <a:cs typeface="Times New Roman" panose="02020603050405020304" pitchFamily="18" charset="0"/>
              </a:rPr>
              <a:t>IL CONSORZIO</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2700" b="1" i="0"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Times New Roman" panose="02020603050405020304" pitchFamily="18" charset="0"/>
              </a:rPr>
              <a:t> </a:t>
            </a: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graphicFrame>
        <p:nvGraphicFramePr>
          <p:cNvPr id="9" name="Tabella 4">
            <a:extLst>
              <a:ext uri="{FF2B5EF4-FFF2-40B4-BE49-F238E27FC236}">
                <a16:creationId xmlns:a16="http://schemas.microsoft.com/office/drawing/2014/main" id="{B817C632-0160-45F4-8065-57C4482E2D56}"/>
              </a:ext>
            </a:extLst>
          </p:cNvPr>
          <p:cNvGraphicFramePr>
            <a:graphicFrameLocks noGrp="1"/>
          </p:cNvGraphicFramePr>
          <p:nvPr>
            <p:extLst>
              <p:ext uri="{D42A27DB-BD31-4B8C-83A1-F6EECF244321}">
                <p14:modId xmlns:p14="http://schemas.microsoft.com/office/powerpoint/2010/main" val="1361936248"/>
              </p:ext>
            </p:extLst>
          </p:nvPr>
        </p:nvGraphicFramePr>
        <p:xfrm>
          <a:off x="860612" y="982419"/>
          <a:ext cx="6803086" cy="3270927"/>
        </p:xfrm>
        <a:graphic>
          <a:graphicData uri="http://schemas.openxmlformats.org/drawingml/2006/table">
            <a:tbl>
              <a:tblPr firstRow="1" bandRow="1">
                <a:tableStyleId>{5C22544A-7EE6-4342-B048-85BDC9FD1C3A}</a:tableStyleId>
              </a:tblPr>
              <a:tblGrid>
                <a:gridCol w="3210501">
                  <a:extLst>
                    <a:ext uri="{9D8B030D-6E8A-4147-A177-3AD203B41FA5}">
                      <a16:colId xmlns:a16="http://schemas.microsoft.com/office/drawing/2014/main" val="806494469"/>
                    </a:ext>
                  </a:extLst>
                </a:gridCol>
                <a:gridCol w="3592585">
                  <a:extLst>
                    <a:ext uri="{9D8B030D-6E8A-4147-A177-3AD203B41FA5}">
                      <a16:colId xmlns:a16="http://schemas.microsoft.com/office/drawing/2014/main" val="2752627890"/>
                    </a:ext>
                  </a:extLst>
                </a:gridCol>
              </a:tblGrid>
              <a:tr h="347644">
                <a:tc>
                  <a:txBody>
                    <a:bodyPr/>
                    <a:lstStyle/>
                    <a:p>
                      <a:r>
                        <a:rPr lang="it-IT" sz="1100" dirty="0"/>
                        <a:t>NODI DA SVILUPPARE  E DA RISOLVERE</a:t>
                      </a:r>
                    </a:p>
                  </a:txBody>
                  <a:tcPr marL="72298" marR="72298" marT="36149" marB="36149"/>
                </a:tc>
                <a:tc>
                  <a:txBody>
                    <a:bodyPr/>
                    <a:lstStyle/>
                    <a:p>
                      <a:r>
                        <a:rPr lang="it-IT" sz="1100" dirty="0"/>
                        <a:t>SOLUZIONE PROPOSTA</a:t>
                      </a:r>
                    </a:p>
                  </a:txBody>
                  <a:tcPr marL="72298" marR="72298" marT="36149" marB="36149"/>
                </a:tc>
                <a:extLst>
                  <a:ext uri="{0D108BD9-81ED-4DB2-BD59-A6C34878D82A}">
                    <a16:rowId xmlns:a16="http://schemas.microsoft.com/office/drawing/2014/main" val="3828654524"/>
                  </a:ext>
                </a:extLst>
              </a:tr>
              <a:tr h="1299601">
                <a:tc>
                  <a:txBody>
                    <a:bodyPr/>
                    <a:lstStyle/>
                    <a:p>
                      <a:pPr marL="0" indent="0">
                        <a:buFont typeface="Wingdings" panose="05000000000000000000" pitchFamily="2" charset="2"/>
                        <a:buNone/>
                      </a:pPr>
                      <a:r>
                        <a:rPr lang="it-IT" sz="1400" kern="1200" dirty="0">
                          <a:solidFill>
                            <a:schemeClr val="dk1"/>
                          </a:solidFill>
                          <a:effectLst/>
                          <a:latin typeface="+mn-lt"/>
                          <a:ea typeface="+mn-ea"/>
                          <a:cs typeface="+mn-cs"/>
                        </a:rPr>
                        <a:t>Bilanciamento della catena decisionale del Consorzio</a:t>
                      </a:r>
                    </a:p>
                  </a:txBody>
                  <a:tcPr marL="72298" marR="72298" marT="36149" marB="36149"/>
                </a:tc>
                <a:tc>
                  <a:txBody>
                    <a:bodyPr/>
                    <a:lstStyle/>
                    <a:p>
                      <a:pPr marL="171450" lvl="0" indent="-171450">
                        <a:buFont typeface="Wingdings" panose="05000000000000000000" pitchFamily="2" charset="2"/>
                        <a:buChar char="v"/>
                      </a:pPr>
                      <a:r>
                        <a:rPr lang="it-IT" sz="1300" b="1" kern="1200" dirty="0">
                          <a:solidFill>
                            <a:schemeClr val="dk1"/>
                          </a:solidFill>
                          <a:effectLst/>
                          <a:latin typeface="+mn-lt"/>
                          <a:ea typeface="+mn-ea"/>
                          <a:cs typeface="+mn-cs"/>
                        </a:rPr>
                        <a:t>INCREMENTO N. CONSIGLIERI</a:t>
                      </a:r>
                    </a:p>
                    <a:p>
                      <a:pPr marL="171450" lvl="0" indent="-171450">
                        <a:buFont typeface="Wingdings" panose="05000000000000000000" pitchFamily="2" charset="2"/>
                        <a:buChar char="v"/>
                      </a:pPr>
                      <a:r>
                        <a:rPr lang="it-IT" sz="1300" b="1" kern="1200" dirty="0">
                          <a:solidFill>
                            <a:schemeClr val="dk1"/>
                          </a:solidFill>
                          <a:effectLst/>
                          <a:latin typeface="+mn-lt"/>
                          <a:ea typeface="+mn-ea"/>
                          <a:cs typeface="+mn-cs"/>
                        </a:rPr>
                        <a:t>ATTIVAZIONE TAVOLI DI DENOMINAZIONE</a:t>
                      </a:r>
                    </a:p>
                    <a:p>
                      <a:pPr marL="171450" lvl="0" indent="-171450">
                        <a:buFont typeface="Wingdings" panose="05000000000000000000" pitchFamily="2" charset="2"/>
                        <a:buChar char="v"/>
                      </a:pPr>
                      <a:r>
                        <a:rPr lang="it-IT" sz="1300" b="1" kern="1200" dirty="0">
                          <a:solidFill>
                            <a:schemeClr val="dk1"/>
                          </a:solidFill>
                          <a:effectLst/>
                          <a:latin typeface="+mn-lt"/>
                          <a:ea typeface="+mn-ea"/>
                          <a:cs typeface="+mn-cs"/>
                        </a:rPr>
                        <a:t>DIRETTORE CONSORZIO</a:t>
                      </a:r>
                    </a:p>
                    <a:p>
                      <a:pPr marL="171450" lvl="0" indent="-171450">
                        <a:buFont typeface="Wingdings" panose="05000000000000000000" pitchFamily="2" charset="2"/>
                        <a:buChar char="v"/>
                      </a:pPr>
                      <a:endParaRPr lang="it-IT" sz="1300" b="1" kern="1200" dirty="0">
                        <a:solidFill>
                          <a:schemeClr val="dk1"/>
                        </a:solidFill>
                        <a:effectLst/>
                        <a:latin typeface="+mn-lt"/>
                        <a:ea typeface="+mn-ea"/>
                        <a:cs typeface="+mn-cs"/>
                      </a:endParaRPr>
                    </a:p>
                    <a:p>
                      <a:pPr marL="0" lvl="0" indent="0">
                        <a:buFont typeface="Wingdings" panose="05000000000000000000" pitchFamily="2" charset="2"/>
                        <a:buNone/>
                      </a:pPr>
                      <a:endParaRPr lang="it-IT" sz="1300" b="1" kern="1200" dirty="0">
                        <a:solidFill>
                          <a:schemeClr val="dk1"/>
                        </a:solidFill>
                        <a:effectLst/>
                        <a:latin typeface="+mn-lt"/>
                        <a:ea typeface="+mn-ea"/>
                        <a:cs typeface="+mn-cs"/>
                      </a:endParaRPr>
                    </a:p>
                  </a:txBody>
                  <a:tcPr marL="72298" marR="72298" marT="36149" marB="36149"/>
                </a:tc>
                <a:extLst>
                  <a:ext uri="{0D108BD9-81ED-4DB2-BD59-A6C34878D82A}">
                    <a16:rowId xmlns:a16="http://schemas.microsoft.com/office/drawing/2014/main" val="2880628664"/>
                  </a:ext>
                </a:extLst>
              </a:tr>
              <a:tr h="307675">
                <a:tc>
                  <a:txBody>
                    <a:bodyPr/>
                    <a:lstStyle/>
                    <a:p>
                      <a:endParaRPr lang="it-IT" sz="1100" dirty="0"/>
                    </a:p>
                  </a:txBody>
                  <a:tcPr marL="72298" marR="72298" marT="36149" marB="36149"/>
                </a:tc>
                <a:tc>
                  <a:txBody>
                    <a:bodyPr/>
                    <a:lstStyle/>
                    <a:p>
                      <a:endParaRPr lang="it-IT" sz="1100" dirty="0"/>
                    </a:p>
                  </a:txBody>
                  <a:tcPr marL="72298" marR="72298" marT="36149" marB="36149"/>
                </a:tc>
                <a:extLst>
                  <a:ext uri="{0D108BD9-81ED-4DB2-BD59-A6C34878D82A}">
                    <a16:rowId xmlns:a16="http://schemas.microsoft.com/office/drawing/2014/main" val="4090016690"/>
                  </a:ext>
                </a:extLst>
              </a:tr>
              <a:tr h="603629">
                <a:tc>
                  <a:txBody>
                    <a:bodyPr/>
                    <a:lstStyle/>
                    <a:p>
                      <a:r>
                        <a:rPr lang="it-IT" sz="1400" dirty="0"/>
                        <a:t>Rinforzare lo strumento del Consorzio quale casa comune e istituzionale </a:t>
                      </a:r>
                    </a:p>
                  </a:txBody>
                  <a:tcPr marL="72298" marR="72298" marT="36149" marB="36149"/>
                </a:tc>
                <a:tc>
                  <a:txBody>
                    <a:bodyPr/>
                    <a:lstStyle/>
                    <a:p>
                      <a:r>
                        <a:rPr lang="it-IT" sz="1400" dirty="0"/>
                        <a:t>VERIFICA FINANZIARIA E REVISIONE DELLE POSTE A BILANCIO</a:t>
                      </a:r>
                    </a:p>
                    <a:p>
                      <a:r>
                        <a:rPr lang="it-IT" sz="1400" dirty="0"/>
                        <a:t>AGREEMENT TRA CONSORZIO E DISTRETTO</a:t>
                      </a:r>
                    </a:p>
                  </a:txBody>
                  <a:tcPr marL="72298" marR="72298" marT="36149" marB="36149"/>
                </a:tc>
                <a:extLst>
                  <a:ext uri="{0D108BD9-81ED-4DB2-BD59-A6C34878D82A}">
                    <a16:rowId xmlns:a16="http://schemas.microsoft.com/office/drawing/2014/main" val="1526606580"/>
                  </a:ext>
                </a:extLst>
              </a:tr>
              <a:tr h="603629">
                <a:tc>
                  <a:txBody>
                    <a:bodyPr/>
                    <a:lstStyle/>
                    <a:p>
                      <a:r>
                        <a:rPr lang="it-IT" sz="1400" dirty="0"/>
                        <a:t>Rappresentatività voti in Consorzio </a:t>
                      </a:r>
                    </a:p>
                    <a:p>
                      <a:endParaRPr lang="it-IT" sz="1400" dirty="0"/>
                    </a:p>
                  </a:txBody>
                  <a:tcPr marL="72298" marR="72298" marT="36149" marB="36149"/>
                </a:tc>
                <a:tc>
                  <a:txBody>
                    <a:bodyPr/>
                    <a:lstStyle/>
                    <a:p>
                      <a:r>
                        <a:rPr lang="it-IT" sz="1400" dirty="0"/>
                        <a:t>Proposta Modifica art. 15 Statuto Consorzio</a:t>
                      </a:r>
                    </a:p>
                  </a:txBody>
                  <a:tcPr marL="72298" marR="72298" marT="36149" marB="36149"/>
                </a:tc>
                <a:extLst>
                  <a:ext uri="{0D108BD9-81ED-4DB2-BD59-A6C34878D82A}">
                    <a16:rowId xmlns:a16="http://schemas.microsoft.com/office/drawing/2014/main" val="1692444855"/>
                  </a:ext>
                </a:extLst>
              </a:tr>
            </a:tbl>
          </a:graphicData>
        </a:graphic>
      </p:graphicFrame>
    </p:spTree>
    <p:extLst>
      <p:ext uri="{BB962C8B-B14F-4D97-AF65-F5344CB8AC3E}">
        <p14:creationId xmlns:p14="http://schemas.microsoft.com/office/powerpoint/2010/main" val="17625275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14401" y="186159"/>
            <a:ext cx="5464799" cy="510186"/>
          </a:xfrm>
          <a:prstGeom prst="rect">
            <a:avLst/>
          </a:prstGeom>
          <a:noFill/>
          <a:ln w="9525">
            <a:noFill/>
            <a:miter lim="800000"/>
            <a:headEnd/>
            <a:tailEnd/>
          </a:ln>
        </p:spPr>
        <p:txBody>
          <a:bodyPr rot="0" vert="horz" wrap="square" lIns="91440" tIns="45720" rIns="91440" bIns="45720" anchor="t" anchorCtr="0">
            <a:noAutofit/>
          </a:bodyPr>
          <a:lstStyle/>
          <a:p>
            <a:pPr algn="ctr">
              <a:defRPr/>
            </a:pPr>
            <a:r>
              <a:rPr lang="it-IT" b="1" i="1" dirty="0"/>
              <a:t>PROPOSTA PER SOSTITUZIONE ART 15 STATUTO</a:t>
            </a:r>
            <a:endParaRPr lang="it-IT" b="1" dirty="0"/>
          </a:p>
          <a:p>
            <a:pPr lvl="0" algn="ctr">
              <a:defRPr/>
            </a:pPr>
            <a:endParaRPr lang="it-IT" sz="1700" b="1" dirty="0">
              <a:solidFill>
                <a:srgbClr val="006600"/>
              </a:solidFill>
              <a:latin typeface="Arial" panose="020B0604020202020204" pitchFamily="34" charset="0"/>
              <a:ea typeface="MS Mincho" panose="02020609040205080304" pitchFamily="49" charset="-128"/>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2700" b="1" i="0"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Times New Roman" panose="02020603050405020304" pitchFamily="18" charset="0"/>
              </a:rPr>
              <a:t> </a:t>
            </a: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sp>
        <p:nvSpPr>
          <p:cNvPr id="10" name="CasellaDiTesto 9">
            <a:extLst>
              <a:ext uri="{FF2B5EF4-FFF2-40B4-BE49-F238E27FC236}">
                <a16:creationId xmlns:a16="http://schemas.microsoft.com/office/drawing/2014/main" id="{84DA46D1-C665-4F0B-888A-C4443C8AD1DB}"/>
              </a:ext>
            </a:extLst>
          </p:cNvPr>
          <p:cNvSpPr txBox="1"/>
          <p:nvPr/>
        </p:nvSpPr>
        <p:spPr>
          <a:xfrm>
            <a:off x="757450" y="696345"/>
            <a:ext cx="8111128" cy="5139869"/>
          </a:xfrm>
          <a:prstGeom prst="rect">
            <a:avLst/>
          </a:prstGeom>
          <a:noFill/>
        </p:spPr>
        <p:txBody>
          <a:bodyPr wrap="square" rtlCol="0">
            <a:spAutoFit/>
          </a:bodyPr>
          <a:lstStyle/>
          <a:p>
            <a:r>
              <a:rPr lang="it-IT" i="1" dirty="0"/>
              <a:t>Introduzione degli scaglioni</a:t>
            </a:r>
            <a:endParaRPr lang="it-IT" dirty="0"/>
          </a:p>
          <a:p>
            <a:r>
              <a:rPr lang="it-IT" u="sng" dirty="0"/>
              <a:t>Nuovo Art. 15 – Modalità di voto</a:t>
            </a:r>
            <a:endParaRPr lang="it-IT" dirty="0"/>
          </a:p>
          <a:p>
            <a:r>
              <a:rPr lang="it-IT" dirty="0"/>
              <a:t>1. Lo statuto del Consorzio assicura a ciascun consorziato avente diritto ed appartenente alle categorie viticoltori, vinificatori ed imbottigliatori l’espressione del voto. </a:t>
            </a:r>
          </a:p>
          <a:p>
            <a:r>
              <a:rPr lang="it-IT" dirty="0"/>
              <a:t>2. A ciascun consorziato diritto (appartenente alle categorie dei viticoltori, vinificatori ed imbottigliatori) è assicurata l’espressione di un voto con valore ponderale rapporto alla quantità di prodotto ottenuto nella campagna vendemmiale immediatamente precedente dalla data dell’assemblea (rispettivamente uva denunciata, vino denunciato, vino imbottigliato). La ponderazione è determinata mediante l’applicazione di fase o scaglioni come sotto riportato: ( vedi diapositiva successiva)</a:t>
            </a:r>
          </a:p>
          <a:p>
            <a:r>
              <a:rPr lang="it-IT" dirty="0"/>
              <a:t>3. Qualora il consorziato svolga contemporaneamente 2 o 3 attività produttive, il voto è cumulativo delle attività svolte. </a:t>
            </a:r>
          </a:p>
          <a:p>
            <a:r>
              <a:rPr lang="it-IT" dirty="0"/>
              <a:t>4. Il valore del voto è determinato dalla somma dei singoli valori di voto allo stesso consorziato spettanti per ciascuna DO e IG. </a:t>
            </a:r>
          </a:p>
          <a:p>
            <a:r>
              <a:rPr lang="it-IT" dirty="0"/>
              <a:t>5. La modifica delle fasce/scaglioni sono aggiornabili tramite deliberazione del </a:t>
            </a:r>
            <a:r>
              <a:rPr lang="it-IT" dirty="0" err="1"/>
              <a:t>CdA</a:t>
            </a:r>
            <a:r>
              <a:rPr lang="it-IT" dirty="0"/>
              <a:t> e approvazione assemblea ordinaria dei soci. </a:t>
            </a:r>
          </a:p>
          <a:p>
            <a:r>
              <a:rPr lang="it-IT" dirty="0"/>
              <a:t>6. Le deliberazioni che riguardano lo sviluppo di azioni riguardanti la modifica dei disciplinari per i quali è vigente l’erga omnes per essere approvati devono ottenere una maggioranza qualificata pari ad almeno 2/3 degli aventi diritto al voto. </a:t>
            </a:r>
          </a:p>
          <a:p>
            <a:r>
              <a:rPr lang="it-IT" dirty="0"/>
              <a:t>7. Le deleghe concorrono a formare il numero totale delle presenze dei consorziati e dei voti validi in Assemblea. </a:t>
            </a:r>
          </a:p>
          <a:p>
            <a:r>
              <a:rPr lang="it-IT" dirty="0"/>
              <a:t>Ogni socio non può rappresentare per delega più di due soci. </a:t>
            </a:r>
          </a:p>
          <a:p>
            <a:pPr algn="ctr"/>
            <a:endParaRPr lang="it-IT" sz="1300" b="1" dirty="0">
              <a:solidFill>
                <a:srgbClr val="002060"/>
              </a:solidFill>
              <a:latin typeface="Arial" panose="020B0604020202020204" pitchFamily="34" charset="0"/>
              <a:cs typeface="Arial" panose="020B0604020202020204" pitchFamily="34" charset="0"/>
            </a:endParaRPr>
          </a:p>
          <a:p>
            <a:endParaRPr lang="it-IT" sz="1500" b="1" dirty="0">
              <a:solidFill>
                <a:srgbClr val="002060"/>
              </a:solidFill>
              <a:latin typeface="Arial" panose="020B0604020202020204" pitchFamily="34" charset="0"/>
              <a:cs typeface="Arial" panose="020B0604020202020204" pitchFamily="34" charset="0"/>
            </a:endParaRPr>
          </a:p>
          <a:p>
            <a:endParaRPr lang="it-IT" sz="1500" b="1" dirty="0">
              <a:solidFill>
                <a:srgbClr val="002060"/>
              </a:solidFill>
              <a:latin typeface="Arial" panose="020B0604020202020204" pitchFamily="34" charset="0"/>
              <a:cs typeface="Arial" panose="020B0604020202020204" pitchFamily="34" charset="0"/>
            </a:endParaRPr>
          </a:p>
          <a:p>
            <a:endParaRPr lang="it-IT"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46022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38354ECE-CD40-470B-8B69-5041E1A58D7C}"/>
              </a:ext>
            </a:extLst>
          </p:cNvPr>
          <p:cNvSpPr/>
          <p:nvPr/>
        </p:nvSpPr>
        <p:spPr>
          <a:xfrm>
            <a:off x="506818" y="548020"/>
            <a:ext cx="3944679" cy="2292935"/>
          </a:xfrm>
          <a:prstGeom prst="rect">
            <a:avLst/>
          </a:prstGeom>
        </p:spPr>
        <p:txBody>
          <a:bodyPr wrap="square">
            <a:spAutoFit/>
          </a:bodyPr>
          <a:lstStyle/>
          <a:p>
            <a:r>
              <a:rPr lang="it-IT" sz="1100" dirty="0">
                <a:latin typeface="Calibri" panose="020F0502020204030204" pitchFamily="34" charset="0"/>
              </a:rPr>
              <a:t>Unità di voto </a:t>
            </a:r>
          </a:p>
          <a:p>
            <a:r>
              <a:rPr lang="it-IT" sz="1100" b="1" dirty="0">
                <a:latin typeface="Calibri" panose="020F0502020204030204" pitchFamily="34" charset="0"/>
              </a:rPr>
              <a:t>Soci viticoltori:</a:t>
            </a:r>
          </a:p>
          <a:p>
            <a:r>
              <a:rPr lang="it-IT" sz="1100" dirty="0">
                <a:solidFill>
                  <a:srgbClr val="000000"/>
                </a:solidFill>
                <a:latin typeface="Calibri" panose="020F0502020204030204" pitchFamily="34" charset="0"/>
              </a:rPr>
              <a:t>fino a 50.000 Kg di uva 	                     voti 0.12 per </a:t>
            </a:r>
            <a:r>
              <a:rPr lang="it-IT" sz="1100" dirty="0" err="1">
                <a:solidFill>
                  <a:srgbClr val="000000"/>
                </a:solidFill>
                <a:latin typeface="Calibri" panose="020F0502020204030204" pitchFamily="34" charset="0"/>
              </a:rPr>
              <a:t>q.le</a:t>
            </a:r>
            <a:endParaRPr lang="it-IT" sz="1100" dirty="0">
              <a:solidFill>
                <a:srgbClr val="000000"/>
              </a:solidFill>
              <a:latin typeface="Calibri" panose="020F0502020204030204" pitchFamily="34" charset="0"/>
            </a:endParaRPr>
          </a:p>
          <a:p>
            <a:r>
              <a:rPr lang="it-IT" sz="1100" dirty="0">
                <a:solidFill>
                  <a:srgbClr val="000000"/>
                </a:solidFill>
                <a:latin typeface="Calibri" panose="020F0502020204030204" pitchFamily="34" charset="0"/>
              </a:rPr>
              <a:t> 	</a:t>
            </a:r>
          </a:p>
          <a:p>
            <a:r>
              <a:rPr lang="it-IT" sz="1100" dirty="0">
                <a:solidFill>
                  <a:srgbClr val="000000"/>
                </a:solidFill>
                <a:latin typeface="Calibri" panose="020F0502020204030204" pitchFamily="34" charset="0"/>
              </a:rPr>
              <a:t>da 50.001 Kg a 250.000 Kg di uva 	voti 0.12 per </a:t>
            </a:r>
            <a:r>
              <a:rPr lang="it-IT" sz="1100" dirty="0" err="1">
                <a:solidFill>
                  <a:srgbClr val="000000"/>
                </a:solidFill>
                <a:latin typeface="Calibri" panose="020F0502020204030204" pitchFamily="34" charset="0"/>
              </a:rPr>
              <a:t>q.le</a:t>
            </a:r>
            <a:r>
              <a:rPr lang="it-IT" sz="1100" dirty="0">
                <a:solidFill>
                  <a:srgbClr val="000000"/>
                </a:solidFill>
                <a:latin typeface="Calibri" panose="020F0502020204030204" pitchFamily="34" charset="0"/>
              </a:rPr>
              <a:t> 	</a:t>
            </a:r>
          </a:p>
          <a:p>
            <a:endParaRPr lang="it-IT" sz="1100" dirty="0">
              <a:solidFill>
                <a:srgbClr val="000000"/>
              </a:solidFill>
              <a:latin typeface="Calibri" panose="020F0502020204030204" pitchFamily="34" charset="0"/>
            </a:endParaRPr>
          </a:p>
          <a:p>
            <a:r>
              <a:rPr lang="it-IT" sz="1100" dirty="0">
                <a:solidFill>
                  <a:srgbClr val="000000"/>
                </a:solidFill>
                <a:latin typeface="Calibri" panose="020F0502020204030204" pitchFamily="34" charset="0"/>
              </a:rPr>
              <a:t>da 250.001 Kg a 500.000 Kg 	voti 0.12 per </a:t>
            </a:r>
            <a:r>
              <a:rPr lang="it-IT" sz="1100" dirty="0" err="1">
                <a:solidFill>
                  <a:srgbClr val="000000"/>
                </a:solidFill>
                <a:latin typeface="Calibri" panose="020F0502020204030204" pitchFamily="34" charset="0"/>
              </a:rPr>
              <a:t>q.le</a:t>
            </a:r>
            <a:r>
              <a:rPr lang="it-IT" sz="1100" dirty="0">
                <a:solidFill>
                  <a:srgbClr val="000000"/>
                </a:solidFill>
                <a:latin typeface="Calibri" panose="020F0502020204030204" pitchFamily="34" charset="0"/>
              </a:rPr>
              <a:t> 	</a:t>
            </a:r>
          </a:p>
          <a:p>
            <a:endParaRPr lang="it-IT" sz="1100" dirty="0">
              <a:solidFill>
                <a:srgbClr val="000000"/>
              </a:solidFill>
              <a:latin typeface="Calibri" panose="020F0502020204030204" pitchFamily="34" charset="0"/>
            </a:endParaRPr>
          </a:p>
          <a:p>
            <a:r>
              <a:rPr lang="it-IT" sz="1100" dirty="0">
                <a:solidFill>
                  <a:srgbClr val="000000"/>
                </a:solidFill>
                <a:latin typeface="Calibri" panose="020F0502020204030204" pitchFamily="34" charset="0"/>
              </a:rPr>
              <a:t>Da 500.001 Kg a 1 milione 	voti 0.12 per </a:t>
            </a:r>
            <a:r>
              <a:rPr lang="it-IT" sz="1100" dirty="0" err="1">
                <a:solidFill>
                  <a:srgbClr val="000000"/>
                </a:solidFill>
                <a:latin typeface="Calibri" panose="020F0502020204030204" pitchFamily="34" charset="0"/>
              </a:rPr>
              <a:t>q.le</a:t>
            </a:r>
            <a:r>
              <a:rPr lang="it-IT" sz="1100" dirty="0">
                <a:solidFill>
                  <a:srgbClr val="000000"/>
                </a:solidFill>
                <a:latin typeface="Calibri" panose="020F0502020204030204" pitchFamily="34" charset="0"/>
              </a:rPr>
              <a:t> 	</a:t>
            </a:r>
          </a:p>
          <a:p>
            <a:endParaRPr lang="it-IT" sz="1100" dirty="0">
              <a:solidFill>
                <a:srgbClr val="000000"/>
              </a:solidFill>
              <a:latin typeface="Calibri" panose="020F0502020204030204" pitchFamily="34" charset="0"/>
            </a:endParaRPr>
          </a:p>
          <a:p>
            <a:r>
              <a:rPr lang="it-IT" sz="1100" dirty="0">
                <a:solidFill>
                  <a:srgbClr val="000000"/>
                </a:solidFill>
                <a:latin typeface="Calibri" panose="020F0502020204030204" pitchFamily="34" charset="0"/>
              </a:rPr>
              <a:t>Da 1 M 			voti 0.07 per </a:t>
            </a:r>
            <a:r>
              <a:rPr lang="it-IT" sz="1100" dirty="0" err="1">
                <a:solidFill>
                  <a:srgbClr val="000000"/>
                </a:solidFill>
                <a:latin typeface="Calibri" panose="020F0502020204030204" pitchFamily="34" charset="0"/>
              </a:rPr>
              <a:t>q.le</a:t>
            </a:r>
            <a:r>
              <a:rPr lang="it-IT" sz="1100" dirty="0">
                <a:solidFill>
                  <a:srgbClr val="000000"/>
                </a:solidFill>
                <a:latin typeface="Calibri" panose="020F0502020204030204" pitchFamily="34" charset="0"/>
              </a:rPr>
              <a:t> </a:t>
            </a:r>
          </a:p>
          <a:p>
            <a:r>
              <a:rPr lang="it-IT" sz="1100" dirty="0">
                <a:solidFill>
                  <a:srgbClr val="000000"/>
                </a:solidFill>
                <a:latin typeface="Calibri" panose="020F0502020204030204" pitchFamily="34" charset="0"/>
              </a:rPr>
              <a:t>fino ad un numero </a:t>
            </a:r>
            <a:r>
              <a:rPr lang="it-IT" sz="1100" dirty="0" err="1">
                <a:solidFill>
                  <a:srgbClr val="000000"/>
                </a:solidFill>
                <a:latin typeface="Calibri" panose="020F0502020204030204" pitchFamily="34" charset="0"/>
              </a:rPr>
              <a:t>max</a:t>
            </a:r>
            <a:r>
              <a:rPr lang="it-IT" sz="1100" dirty="0">
                <a:solidFill>
                  <a:srgbClr val="000000"/>
                </a:solidFill>
                <a:latin typeface="Calibri" panose="020F0502020204030204" pitchFamily="34" charset="0"/>
              </a:rPr>
              <a:t> di voti la cui somma totale non superi il 50% dei voti complessivi distribuiti 	</a:t>
            </a:r>
          </a:p>
        </p:txBody>
      </p:sp>
      <p:sp>
        <p:nvSpPr>
          <p:cNvPr id="10" name="Rettangolo 9">
            <a:extLst>
              <a:ext uri="{FF2B5EF4-FFF2-40B4-BE49-F238E27FC236}">
                <a16:creationId xmlns:a16="http://schemas.microsoft.com/office/drawing/2014/main" id="{7AAF7D35-391B-45E4-A81A-D4BAFF78736C}"/>
              </a:ext>
            </a:extLst>
          </p:cNvPr>
          <p:cNvSpPr/>
          <p:nvPr/>
        </p:nvSpPr>
        <p:spPr>
          <a:xfrm>
            <a:off x="4451497" y="553887"/>
            <a:ext cx="4256567" cy="2339102"/>
          </a:xfrm>
          <a:prstGeom prst="rect">
            <a:avLst/>
          </a:prstGeom>
        </p:spPr>
        <p:txBody>
          <a:bodyPr wrap="square">
            <a:spAutoFit/>
          </a:bodyPr>
          <a:lstStyle/>
          <a:p>
            <a:r>
              <a:rPr lang="it-IT" sz="1100" dirty="0">
                <a:solidFill>
                  <a:srgbClr val="000000"/>
                </a:solidFill>
                <a:latin typeface="Calibri" panose="020F0502020204030204" pitchFamily="34" charset="0"/>
              </a:rPr>
              <a:t>Unità di voto</a:t>
            </a:r>
          </a:p>
          <a:p>
            <a:r>
              <a:rPr lang="it-IT" sz="1100" b="1" dirty="0">
                <a:latin typeface="Calibri" panose="020F0502020204030204" pitchFamily="34" charset="0"/>
              </a:rPr>
              <a:t>Soci vinificatori:</a:t>
            </a:r>
          </a:p>
          <a:p>
            <a:r>
              <a:rPr lang="it-IT" sz="1100" dirty="0">
                <a:solidFill>
                  <a:srgbClr val="000000"/>
                </a:solidFill>
                <a:latin typeface="Calibri" panose="020F0502020204030204" pitchFamily="34" charset="0"/>
              </a:rPr>
              <a:t>fino a 500 Hl	voti 0.094 per hl</a:t>
            </a:r>
          </a:p>
          <a:p>
            <a:r>
              <a:rPr lang="it-IT" sz="1100" dirty="0">
                <a:solidFill>
                  <a:srgbClr val="000000"/>
                </a:solidFill>
                <a:latin typeface="Calibri" panose="020F0502020204030204" pitchFamily="34" charset="0"/>
              </a:rPr>
              <a:t> 	</a:t>
            </a:r>
          </a:p>
          <a:p>
            <a:r>
              <a:rPr lang="it-IT" sz="1100" dirty="0">
                <a:solidFill>
                  <a:srgbClr val="000000"/>
                </a:solidFill>
                <a:latin typeface="Calibri" panose="020F0502020204030204" pitchFamily="34" charset="0"/>
              </a:rPr>
              <a:t>da 501 Hl a 1000 Hl 	voti 0.186 per hl</a:t>
            </a:r>
          </a:p>
          <a:p>
            <a:r>
              <a:rPr lang="it-IT" sz="1100" dirty="0">
                <a:solidFill>
                  <a:srgbClr val="000000"/>
                </a:solidFill>
                <a:latin typeface="Calibri" panose="020F0502020204030204" pitchFamily="34" charset="0"/>
              </a:rPr>
              <a:t> 	</a:t>
            </a:r>
          </a:p>
          <a:p>
            <a:r>
              <a:rPr lang="it-IT" sz="1100" dirty="0">
                <a:solidFill>
                  <a:srgbClr val="000000"/>
                </a:solidFill>
                <a:latin typeface="Calibri" panose="020F0502020204030204" pitchFamily="34" charset="0"/>
              </a:rPr>
              <a:t>da 1001 Hl a 3000 Hl 	voti 0.093 per hl</a:t>
            </a:r>
          </a:p>
          <a:p>
            <a:r>
              <a:rPr lang="it-IT" sz="1100" dirty="0">
                <a:solidFill>
                  <a:srgbClr val="000000"/>
                </a:solidFill>
                <a:latin typeface="Calibri" panose="020F0502020204030204" pitchFamily="34" charset="0"/>
              </a:rPr>
              <a:t> 	</a:t>
            </a:r>
          </a:p>
          <a:p>
            <a:r>
              <a:rPr lang="it-IT" sz="1100" dirty="0">
                <a:solidFill>
                  <a:srgbClr val="000000"/>
                </a:solidFill>
                <a:latin typeface="Calibri" panose="020F0502020204030204" pitchFamily="34" charset="0"/>
              </a:rPr>
              <a:t>da 3001 Hl a 6.000 Hl 	voti 0.186 per hl</a:t>
            </a:r>
          </a:p>
          <a:p>
            <a:r>
              <a:rPr lang="it-IT" sz="1100" dirty="0">
                <a:solidFill>
                  <a:srgbClr val="000000"/>
                </a:solidFill>
                <a:latin typeface="Calibri" panose="020F0502020204030204" pitchFamily="34" charset="0"/>
              </a:rPr>
              <a:t> 	</a:t>
            </a:r>
          </a:p>
          <a:p>
            <a:r>
              <a:rPr lang="it-IT" sz="1100" dirty="0">
                <a:solidFill>
                  <a:srgbClr val="000000"/>
                </a:solidFill>
                <a:latin typeface="Calibri" panose="020F0502020204030204" pitchFamily="34" charset="0"/>
              </a:rPr>
              <a:t>da 6.001 Hl a 3.000 Hl 	voti 0.075 per hl </a:t>
            </a:r>
          </a:p>
          <a:p>
            <a:r>
              <a:rPr lang="it-IT" sz="1100" dirty="0">
                <a:solidFill>
                  <a:srgbClr val="000000"/>
                </a:solidFill>
                <a:latin typeface="Calibri" panose="020F0502020204030204" pitchFamily="34" charset="0"/>
              </a:rPr>
              <a:t>fino a un numero </a:t>
            </a:r>
            <a:r>
              <a:rPr lang="it-IT" sz="1100" dirty="0" err="1">
                <a:solidFill>
                  <a:srgbClr val="000000"/>
                </a:solidFill>
                <a:latin typeface="Calibri" panose="020F0502020204030204" pitchFamily="34" charset="0"/>
              </a:rPr>
              <a:t>max</a:t>
            </a:r>
            <a:r>
              <a:rPr lang="it-IT" sz="1100" dirty="0">
                <a:solidFill>
                  <a:srgbClr val="000000"/>
                </a:solidFill>
                <a:latin typeface="Calibri" panose="020F0502020204030204" pitchFamily="34" charset="0"/>
              </a:rPr>
              <a:t> di voti la cui somma totale non superi il 50% dei voti complessivi distribuiti </a:t>
            </a:r>
            <a:r>
              <a:rPr lang="it-IT" sz="1400" dirty="0">
                <a:solidFill>
                  <a:srgbClr val="000000"/>
                </a:solidFill>
                <a:latin typeface="Calibri" panose="020F0502020204030204" pitchFamily="34" charset="0"/>
              </a:rPr>
              <a:t>	</a:t>
            </a:r>
          </a:p>
        </p:txBody>
      </p:sp>
      <p:sp>
        <p:nvSpPr>
          <p:cNvPr id="12" name="Rettangolo 11">
            <a:extLst>
              <a:ext uri="{FF2B5EF4-FFF2-40B4-BE49-F238E27FC236}">
                <a16:creationId xmlns:a16="http://schemas.microsoft.com/office/drawing/2014/main" id="{5C392FAE-E034-46AC-B4C6-DBBD59FB1758}"/>
              </a:ext>
            </a:extLst>
          </p:cNvPr>
          <p:cNvSpPr/>
          <p:nvPr/>
        </p:nvSpPr>
        <p:spPr>
          <a:xfrm>
            <a:off x="435936" y="2701979"/>
            <a:ext cx="8201246" cy="1692771"/>
          </a:xfrm>
          <a:prstGeom prst="rect">
            <a:avLst/>
          </a:prstGeom>
        </p:spPr>
        <p:txBody>
          <a:bodyPr wrap="square">
            <a:spAutoFit/>
          </a:bodyPr>
          <a:lstStyle/>
          <a:p>
            <a:endParaRPr lang="it-IT" sz="1600" dirty="0">
              <a:solidFill>
                <a:srgbClr val="000000"/>
              </a:solidFill>
              <a:latin typeface="Calibri" panose="020F0502020204030204" pitchFamily="34" charset="0"/>
            </a:endParaRPr>
          </a:p>
          <a:p>
            <a:r>
              <a:rPr lang="it-IT" sz="1100" dirty="0">
                <a:solidFill>
                  <a:srgbClr val="000000"/>
                </a:solidFill>
                <a:latin typeface="Calibri" panose="020F0502020204030204" pitchFamily="34" charset="0"/>
              </a:rPr>
              <a:t> Unità di voto</a:t>
            </a:r>
          </a:p>
          <a:p>
            <a:r>
              <a:rPr lang="it-IT" sz="1100" b="1" dirty="0">
                <a:latin typeface="Calibri" panose="020F0502020204030204" pitchFamily="34" charset="0"/>
              </a:rPr>
              <a:t>Soci imbottigliatori: </a:t>
            </a:r>
          </a:p>
          <a:p>
            <a:r>
              <a:rPr lang="it-IT" sz="1100" dirty="0">
                <a:solidFill>
                  <a:srgbClr val="000000"/>
                </a:solidFill>
                <a:latin typeface="Calibri" panose="020F0502020204030204" pitchFamily="34" charset="0"/>
              </a:rPr>
              <a:t>fino a 500 Hl 	voti 0.265 per hl 	</a:t>
            </a:r>
          </a:p>
          <a:p>
            <a:r>
              <a:rPr lang="it-IT" sz="1100" dirty="0">
                <a:solidFill>
                  <a:srgbClr val="000000"/>
                </a:solidFill>
                <a:latin typeface="Calibri" panose="020F0502020204030204" pitchFamily="34" charset="0"/>
              </a:rPr>
              <a:t>da 501 Hl a 1000 Hl 	voti 0.265 per hl 	</a:t>
            </a:r>
          </a:p>
          <a:p>
            <a:r>
              <a:rPr lang="it-IT" sz="1100" dirty="0">
                <a:solidFill>
                  <a:srgbClr val="000000"/>
                </a:solidFill>
                <a:latin typeface="Calibri" panose="020F0502020204030204" pitchFamily="34" charset="0"/>
              </a:rPr>
              <a:t>da 1001 Hl a 3000 Hl 	voti 0.265 per hl 	</a:t>
            </a:r>
          </a:p>
          <a:p>
            <a:r>
              <a:rPr lang="it-IT" sz="1100" dirty="0">
                <a:solidFill>
                  <a:srgbClr val="000000"/>
                </a:solidFill>
                <a:latin typeface="Calibri" panose="020F0502020204030204" pitchFamily="34" charset="0"/>
              </a:rPr>
              <a:t>da 3001 Hl a 6000 Hl 	voti 0.265 per hl 	</a:t>
            </a:r>
          </a:p>
          <a:p>
            <a:r>
              <a:rPr lang="it-IT" sz="1100" dirty="0">
                <a:solidFill>
                  <a:srgbClr val="000000"/>
                </a:solidFill>
                <a:latin typeface="Calibri" panose="020F0502020204030204" pitchFamily="34" charset="0"/>
              </a:rPr>
              <a:t>da 6.001 Hl 		voti 0.220 per hl </a:t>
            </a:r>
          </a:p>
          <a:p>
            <a:r>
              <a:rPr lang="it-IT" sz="1100" dirty="0">
                <a:solidFill>
                  <a:srgbClr val="000000"/>
                </a:solidFill>
                <a:latin typeface="Calibri" panose="020F0502020204030204" pitchFamily="34" charset="0"/>
              </a:rPr>
              <a:t>fino a un numero </a:t>
            </a:r>
            <a:r>
              <a:rPr lang="it-IT" sz="1100" dirty="0" err="1">
                <a:solidFill>
                  <a:srgbClr val="000000"/>
                </a:solidFill>
                <a:latin typeface="Calibri" panose="020F0502020204030204" pitchFamily="34" charset="0"/>
              </a:rPr>
              <a:t>max</a:t>
            </a:r>
            <a:r>
              <a:rPr lang="it-IT" sz="1100" dirty="0">
                <a:solidFill>
                  <a:srgbClr val="000000"/>
                </a:solidFill>
                <a:latin typeface="Calibri" panose="020F0502020204030204" pitchFamily="34" charset="0"/>
              </a:rPr>
              <a:t> di voti la cui somma totale non superi il 50% dei voti complessivi distribuiti 	</a:t>
            </a:r>
          </a:p>
        </p:txBody>
      </p:sp>
    </p:spTree>
    <p:extLst>
      <p:ext uri="{BB962C8B-B14F-4D97-AF65-F5344CB8AC3E}">
        <p14:creationId xmlns:p14="http://schemas.microsoft.com/office/powerpoint/2010/main" val="3210357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31712AB-8DC2-4987-B088-F38C39316117}"/>
              </a:ext>
            </a:extLst>
          </p:cNvPr>
          <p:cNvSpPr/>
          <p:nvPr/>
        </p:nvSpPr>
        <p:spPr>
          <a:xfrm>
            <a:off x="-14400" y="-13371"/>
            <a:ext cx="5464799" cy="783771"/>
          </a:xfrm>
          <a:prstGeom prst="rect">
            <a:avLst/>
          </a:prstGeom>
          <a:solidFill>
            <a:srgbClr val="C3D69B">
              <a:alpha val="80000"/>
            </a:srgbClr>
          </a:solidFill>
          <a:ln>
            <a:solidFill>
              <a:schemeClr val="bg1">
                <a:lumMod val="95000"/>
              </a:schemeClr>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Casella di testo 2">
            <a:extLst>
              <a:ext uri="{FF2B5EF4-FFF2-40B4-BE49-F238E27FC236}">
                <a16:creationId xmlns:a16="http://schemas.microsoft.com/office/drawing/2014/main" id="{3CD25189-E01E-4632-9E31-7948336E5908}"/>
              </a:ext>
            </a:extLst>
          </p:cNvPr>
          <p:cNvSpPr txBox="1">
            <a:spLocks noChangeArrowheads="1"/>
          </p:cNvSpPr>
          <p:nvPr/>
        </p:nvSpPr>
        <p:spPr bwMode="auto">
          <a:xfrm>
            <a:off x="0" y="215041"/>
            <a:ext cx="5464799" cy="510186"/>
          </a:xfrm>
          <a:prstGeom prst="rect">
            <a:avLst/>
          </a:prstGeom>
          <a:noFill/>
          <a:ln w="9525">
            <a:noFill/>
            <a:miter lim="800000"/>
            <a:headEnd/>
            <a:tailEnd/>
          </a:ln>
        </p:spPr>
        <p:txBody>
          <a:bodyPr rot="0" vert="horz" wrap="square" lIns="91440" tIns="45720" rIns="91440" bIns="45720" anchor="t" anchorCtr="0">
            <a:noAutofit/>
          </a:bodyPr>
          <a:lstStyle/>
          <a:p>
            <a:pPr lvl="0" algn="ctr">
              <a:defRPr/>
            </a:pPr>
            <a:r>
              <a:rPr lang="it-IT" sz="1700" b="1" dirty="0">
                <a:solidFill>
                  <a:srgbClr val="006600"/>
                </a:solidFill>
                <a:latin typeface="Arial" panose="020B0604020202020204" pitchFamily="34" charset="0"/>
                <a:ea typeface="MS Mincho" panose="02020609040205080304" pitchFamily="49" charset="-128"/>
                <a:cs typeface="Times New Roman" panose="02020603050405020304" pitchFamily="18" charset="0"/>
              </a:rPr>
              <a:t>PRE - PIANO</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2700" b="1" i="0" u="none" strike="noStrike" kern="1200" cap="none" spc="0" normalizeH="0" baseline="0" noProof="0" dirty="0">
                <a:ln>
                  <a:noFill/>
                </a:ln>
                <a:solidFill>
                  <a:srgbClr val="006600"/>
                </a:solidFill>
                <a:effectLst/>
                <a:uLnTx/>
                <a:uFillTx/>
                <a:latin typeface="Arial" panose="020B0604020202020204" pitchFamily="34" charset="0"/>
                <a:ea typeface="MS Mincho" panose="02020609040205080304" pitchFamily="49" charset="-128"/>
                <a:cs typeface="Times New Roman" panose="02020603050405020304" pitchFamily="18" charset="0"/>
              </a:rPr>
              <a:t> </a:t>
            </a:r>
            <a:endParaRPr kumimoji="0" lang="it-IT" sz="2700" b="0" i="0" u="none" strike="noStrike" kern="1200" cap="none" spc="0" normalizeH="0" baseline="0" noProof="0" dirty="0">
              <a:ln>
                <a:noFill/>
              </a:ln>
              <a:solidFill>
                <a:prstClr val="black"/>
              </a:solidFill>
              <a:effectLst/>
              <a:uLnTx/>
              <a:uFillTx/>
              <a:latin typeface="Cambria" panose="02040503050406030204" pitchFamily="18" charset="0"/>
              <a:ea typeface="MS Mincho" panose="02020609040205080304" pitchFamily="49" charset="-128"/>
              <a:cs typeface="Times New Roman" panose="02020603050405020304" pitchFamily="18" charset="0"/>
            </a:endParaRPr>
          </a:p>
        </p:txBody>
      </p:sp>
      <p:cxnSp>
        <p:nvCxnSpPr>
          <p:cNvPr id="8" name="Connettore diritto 7">
            <a:extLst>
              <a:ext uri="{FF2B5EF4-FFF2-40B4-BE49-F238E27FC236}">
                <a16:creationId xmlns:a16="http://schemas.microsoft.com/office/drawing/2014/main" id="{F760646B-670E-4E43-8B51-C016D6069804}"/>
              </a:ext>
            </a:extLst>
          </p:cNvPr>
          <p:cNvCxnSpPr>
            <a:cxnSpLocks/>
          </p:cNvCxnSpPr>
          <p:nvPr/>
        </p:nvCxnSpPr>
        <p:spPr>
          <a:xfrm>
            <a:off x="757450" y="770400"/>
            <a:ext cx="0" cy="3815248"/>
          </a:xfrm>
          <a:prstGeom prst="line">
            <a:avLst/>
          </a:prstGeom>
          <a:ln w="28575">
            <a:solidFill>
              <a:schemeClr val="accent6">
                <a:lumMod val="40000"/>
                <a:lumOff val="60000"/>
              </a:schemeClr>
            </a:solidFill>
          </a:ln>
        </p:spPr>
        <p:style>
          <a:lnRef idx="1">
            <a:schemeClr val="accent6"/>
          </a:lnRef>
          <a:fillRef idx="0">
            <a:schemeClr val="accent6"/>
          </a:fillRef>
          <a:effectRef idx="0">
            <a:schemeClr val="accent6"/>
          </a:effectRef>
          <a:fontRef idx="minor">
            <a:schemeClr val="tx1"/>
          </a:fontRef>
        </p:style>
      </p:cxnSp>
      <p:graphicFrame>
        <p:nvGraphicFramePr>
          <p:cNvPr id="7" name="Tabella 3">
            <a:extLst>
              <a:ext uri="{FF2B5EF4-FFF2-40B4-BE49-F238E27FC236}">
                <a16:creationId xmlns:a16="http://schemas.microsoft.com/office/drawing/2014/main" id="{67042D9B-9790-4F71-B9ED-9C0BDDFDCC64}"/>
              </a:ext>
            </a:extLst>
          </p:cNvPr>
          <p:cNvGraphicFramePr>
            <a:graphicFrameLocks noGrp="1"/>
          </p:cNvGraphicFramePr>
          <p:nvPr>
            <p:extLst>
              <p:ext uri="{D42A27DB-BD31-4B8C-83A1-F6EECF244321}">
                <p14:modId xmlns:p14="http://schemas.microsoft.com/office/powerpoint/2010/main" val="1678348703"/>
              </p:ext>
            </p:extLst>
          </p:nvPr>
        </p:nvGraphicFramePr>
        <p:xfrm>
          <a:off x="907576" y="860746"/>
          <a:ext cx="6436720" cy="1194708"/>
        </p:xfrm>
        <a:graphic>
          <a:graphicData uri="http://schemas.openxmlformats.org/drawingml/2006/table">
            <a:tbl>
              <a:tblPr firstRow="1" bandRow="1">
                <a:tableStyleId>{5C22544A-7EE6-4342-B048-85BDC9FD1C3A}</a:tableStyleId>
              </a:tblPr>
              <a:tblGrid>
                <a:gridCol w="3218360">
                  <a:extLst>
                    <a:ext uri="{9D8B030D-6E8A-4147-A177-3AD203B41FA5}">
                      <a16:colId xmlns:a16="http://schemas.microsoft.com/office/drawing/2014/main" val="3627330950"/>
                    </a:ext>
                  </a:extLst>
                </a:gridCol>
                <a:gridCol w="3218360">
                  <a:extLst>
                    <a:ext uri="{9D8B030D-6E8A-4147-A177-3AD203B41FA5}">
                      <a16:colId xmlns:a16="http://schemas.microsoft.com/office/drawing/2014/main" val="332045654"/>
                    </a:ext>
                  </a:extLst>
                </a:gridCol>
              </a:tblGrid>
              <a:tr h="5788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dirty="0"/>
                        <a:t>NODI DA SVILUPPARE  E DA RISOLVERE</a:t>
                      </a:r>
                    </a:p>
                    <a:p>
                      <a:endParaRPr lang="it-IT" sz="1100" dirty="0"/>
                    </a:p>
                  </a:txBody>
                  <a:tcPr marL="74314" marR="74314" marT="37157" marB="37157"/>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dirty="0"/>
                        <a:t>SOLUZIONE PROPOSTA</a:t>
                      </a:r>
                    </a:p>
                    <a:p>
                      <a:endParaRPr lang="it-IT" sz="1100" dirty="0"/>
                    </a:p>
                  </a:txBody>
                  <a:tcPr marL="74314" marR="74314" marT="37157" marB="37157"/>
                </a:tc>
                <a:extLst>
                  <a:ext uri="{0D108BD9-81ED-4DB2-BD59-A6C34878D82A}">
                    <a16:rowId xmlns:a16="http://schemas.microsoft.com/office/drawing/2014/main" val="99181473"/>
                  </a:ext>
                </a:extLst>
              </a:tr>
              <a:tr h="6158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chemeClr val="dk1"/>
                          </a:solidFill>
                          <a:effectLst/>
                          <a:latin typeface="+mn-lt"/>
                          <a:ea typeface="+mn-ea"/>
                          <a:cs typeface="+mn-cs"/>
                        </a:rPr>
                        <a:t>Rilancio della filiera e del territorio </a:t>
                      </a:r>
                    </a:p>
                    <a:p>
                      <a:endParaRPr lang="it-IT" sz="1100" dirty="0"/>
                    </a:p>
                  </a:txBody>
                  <a:tcPr marL="74314" marR="74314" marT="37157" marB="37157"/>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500" b="1" kern="1200" dirty="0">
                          <a:solidFill>
                            <a:schemeClr val="dk1"/>
                          </a:solidFill>
                          <a:effectLst/>
                          <a:latin typeface="+mn-lt"/>
                          <a:ea typeface="+mn-ea"/>
                          <a:cs typeface="+mn-cs"/>
                        </a:rPr>
                        <a:t>PRE- PIANO</a:t>
                      </a:r>
                      <a:endParaRPr lang="it-IT" sz="1100" b="1" dirty="0"/>
                    </a:p>
                    <a:p>
                      <a:endParaRPr lang="it-IT" sz="1100" dirty="0"/>
                    </a:p>
                  </a:txBody>
                  <a:tcPr marL="74314" marR="74314" marT="37157" marB="37157"/>
                </a:tc>
                <a:extLst>
                  <a:ext uri="{0D108BD9-81ED-4DB2-BD59-A6C34878D82A}">
                    <a16:rowId xmlns:a16="http://schemas.microsoft.com/office/drawing/2014/main" val="2479996400"/>
                  </a:ext>
                </a:extLst>
              </a:tr>
            </a:tbl>
          </a:graphicData>
        </a:graphic>
      </p:graphicFrame>
      <p:sp>
        <p:nvSpPr>
          <p:cNvPr id="10" name="CasellaDiTesto 9">
            <a:extLst>
              <a:ext uri="{FF2B5EF4-FFF2-40B4-BE49-F238E27FC236}">
                <a16:creationId xmlns:a16="http://schemas.microsoft.com/office/drawing/2014/main" id="{265BA4EE-7134-4222-9D53-4ACA7948F78D}"/>
              </a:ext>
            </a:extLst>
          </p:cNvPr>
          <p:cNvSpPr txBox="1"/>
          <p:nvPr/>
        </p:nvSpPr>
        <p:spPr>
          <a:xfrm>
            <a:off x="907576" y="2055454"/>
            <a:ext cx="7920038" cy="3323987"/>
          </a:xfrm>
          <a:prstGeom prst="rect">
            <a:avLst/>
          </a:prstGeom>
          <a:noFill/>
        </p:spPr>
        <p:txBody>
          <a:bodyPr wrap="square" rtlCol="0">
            <a:spAutoFit/>
          </a:bodyPr>
          <a:lstStyle/>
          <a:p>
            <a:r>
              <a:rPr lang="it-IT" sz="1500" b="1" dirty="0">
                <a:latin typeface="Arial" panose="020B0604020202020204" pitchFamily="34" charset="0"/>
                <a:cs typeface="Arial" panose="020B0604020202020204" pitchFamily="34" charset="0"/>
              </a:rPr>
              <a:t>I capisaldi:</a:t>
            </a:r>
          </a:p>
          <a:p>
            <a:pPr marL="285750" indent="-285750">
              <a:buFont typeface="Wingdings" panose="05000000000000000000" pitchFamily="2" charset="2"/>
              <a:buChar char="Ø"/>
            </a:pPr>
            <a:r>
              <a:rPr lang="it-IT" sz="1500" dirty="0">
                <a:latin typeface="Arial" panose="020B0604020202020204" pitchFamily="34" charset="0"/>
                <a:cs typeface="Arial" panose="020B0604020202020204" pitchFamily="34" charset="0"/>
              </a:rPr>
              <a:t>per una corretta sostenibilità economica della viticoltura di una zona si deve percorrere la strada della qualità dei vini </a:t>
            </a:r>
          </a:p>
          <a:p>
            <a:pPr marL="285750" indent="-285750">
              <a:buFont typeface="Wingdings" panose="05000000000000000000" pitchFamily="2" charset="2"/>
              <a:buChar char="Ø"/>
            </a:pPr>
            <a:r>
              <a:rPr lang="it-IT" sz="1500" dirty="0">
                <a:latin typeface="Arial" panose="020B0604020202020204" pitchFamily="34" charset="0"/>
                <a:cs typeface="Arial" panose="020B0604020202020204" pitchFamily="34" charset="0"/>
              </a:rPr>
              <a:t>contenere le quantità di uve prodotte per ha = valutazione superiore dei valori delle uve.</a:t>
            </a:r>
          </a:p>
          <a:p>
            <a:pPr marL="285750" indent="-285750">
              <a:buFont typeface="Wingdings" panose="05000000000000000000" pitchFamily="2" charset="2"/>
              <a:buChar char="Ø"/>
            </a:pPr>
            <a:r>
              <a:rPr lang="it-IT" sz="1500" dirty="0">
                <a:latin typeface="Arial" panose="020B0604020202020204" pitchFamily="34" charset="0"/>
                <a:cs typeface="Arial" panose="020B0604020202020204" pitchFamily="34" charset="0"/>
              </a:rPr>
              <a:t>zonazione e ricerche viticole indicano le più opportune combinazioni di scelte colturali e gestione dei vigneti =&gt; </a:t>
            </a:r>
            <a:r>
              <a:rPr lang="it-IT" sz="1500" dirty="0" err="1">
                <a:latin typeface="Arial" panose="020B0604020202020204" pitchFamily="34" charset="0"/>
                <a:cs typeface="Arial" panose="020B0604020202020204" pitchFamily="34" charset="0"/>
              </a:rPr>
              <a:t>vocazionalità</a:t>
            </a:r>
            <a:r>
              <a:rPr lang="it-IT" sz="1500" dirty="0">
                <a:latin typeface="Arial" panose="020B0604020202020204" pitchFamily="34" charset="0"/>
                <a:cs typeface="Arial" panose="020B0604020202020204" pitchFamily="34" charset="0"/>
              </a:rPr>
              <a:t> della zona alla produzione di vini di alta qualità </a:t>
            </a:r>
          </a:p>
          <a:p>
            <a:pPr marL="285750" indent="-285750">
              <a:buFont typeface="Wingdings" panose="05000000000000000000" pitchFamily="2" charset="2"/>
              <a:buChar char="Ø"/>
            </a:pPr>
            <a:r>
              <a:rPr lang="it-IT" sz="1500" dirty="0">
                <a:latin typeface="Arial" panose="020B0604020202020204" pitchFamily="34" charset="0"/>
                <a:cs typeface="Arial" panose="020B0604020202020204" pitchFamily="34" charset="0"/>
              </a:rPr>
              <a:t>incremento del valore patrimoniale di aziende e terreni</a:t>
            </a:r>
          </a:p>
          <a:p>
            <a:pPr marL="285750" indent="-285750">
              <a:buFont typeface="Wingdings" panose="05000000000000000000" pitchFamily="2" charset="2"/>
              <a:buChar char="Ø"/>
            </a:pPr>
            <a:r>
              <a:rPr lang="it-IT" sz="1500" dirty="0">
                <a:latin typeface="Arial" panose="020B0604020202020204" pitchFamily="34" charset="0"/>
                <a:cs typeface="Arial" panose="020B0604020202020204" pitchFamily="34" charset="0"/>
              </a:rPr>
              <a:t>prodotti su cui concentrare le strategie e sviluppare azioni di sistema</a:t>
            </a:r>
          </a:p>
          <a:p>
            <a:pPr marL="285750" indent="-285750">
              <a:buFont typeface="Wingdings" panose="05000000000000000000" pitchFamily="2" charset="2"/>
              <a:buChar char="Ø"/>
            </a:pPr>
            <a:r>
              <a:rPr lang="it-IT" sz="1500" dirty="0">
                <a:latin typeface="Arial" panose="020B0604020202020204" pitchFamily="34" charset="0"/>
                <a:cs typeface="Arial" panose="020B0604020202020204" pitchFamily="34" charset="0"/>
              </a:rPr>
              <a:t>definire una strategia di sistema (es. disciplinari)</a:t>
            </a:r>
          </a:p>
          <a:p>
            <a:pPr marL="285750" indent="-285750">
              <a:buFont typeface="Wingdings" panose="05000000000000000000" pitchFamily="2" charset="2"/>
              <a:buChar char="Ø"/>
            </a:pPr>
            <a:r>
              <a:rPr lang="it-IT" sz="1500" dirty="0">
                <a:latin typeface="Arial" panose="020B0604020202020204" pitchFamily="34" charset="0"/>
                <a:cs typeface="Arial" panose="020B0604020202020204" pitchFamily="34" charset="0"/>
              </a:rPr>
              <a:t>piano di marketing (definire strategie di marketing)</a:t>
            </a:r>
          </a:p>
          <a:p>
            <a:pPr marL="285750" indent="-285750">
              <a:buFont typeface="Wingdings" panose="05000000000000000000" pitchFamily="2" charset="2"/>
              <a:buChar char="Ø"/>
            </a:pPr>
            <a:r>
              <a:rPr lang="it-IT" sz="1500" dirty="0">
                <a:latin typeface="Arial" panose="020B0604020202020204" pitchFamily="34" charset="0"/>
                <a:cs typeface="Arial" panose="020B0604020202020204" pitchFamily="34" charset="0"/>
              </a:rPr>
              <a:t>fornire servizi collettivi che aumentino la competitività delle singole aziende </a:t>
            </a:r>
          </a:p>
          <a:p>
            <a:pPr marL="285750" indent="-285750">
              <a:buFont typeface="Wingdings" panose="05000000000000000000" pitchFamily="2" charset="2"/>
              <a:buChar char="Ø"/>
            </a:pPr>
            <a:endParaRPr lang="it-IT" sz="15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it-IT" sz="15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it-IT"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6158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0</TotalTime>
  <Words>1645</Words>
  <Application>Microsoft Office PowerPoint</Application>
  <PresentationFormat>Presentazione su schermo (16:9)</PresentationFormat>
  <Paragraphs>267</Paragraphs>
  <Slides>15</Slides>
  <Notes>12</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15</vt:i4>
      </vt:variant>
    </vt:vector>
  </HeadingPairs>
  <TitlesOfParts>
    <vt:vector size="24" baseType="lpstr">
      <vt:lpstr>Ink Free</vt:lpstr>
      <vt:lpstr>Calibri</vt:lpstr>
      <vt:lpstr>Wingdings</vt:lpstr>
      <vt:lpstr>Cambria</vt:lpstr>
      <vt:lpstr>Arial</vt:lpstr>
      <vt:lpstr>Calibri Light</vt:lpstr>
      <vt:lpstr>Helvetica</vt:lpstr>
      <vt:lpstr>Tema di Office</vt:lpstr>
      <vt:lpstr>2_Tema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Claudia Del Barba</cp:lastModifiedBy>
  <cp:revision>59</cp:revision>
  <cp:lastPrinted>2020-01-27T11:25:09Z</cp:lastPrinted>
  <dcterms:created xsi:type="dcterms:W3CDTF">2018-03-19T14:38:09Z</dcterms:created>
  <dcterms:modified xsi:type="dcterms:W3CDTF">2020-02-05T12:37:53Z</dcterms:modified>
</cp:coreProperties>
</file>